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1" r:id="rId3"/>
    <p:sldId id="257" r:id="rId4"/>
    <p:sldId id="283" r:id="rId5"/>
    <p:sldId id="262" r:id="rId6"/>
    <p:sldId id="285" r:id="rId7"/>
    <p:sldId id="356" r:id="rId8"/>
    <p:sldId id="279" r:id="rId9"/>
    <p:sldId id="297" r:id="rId10"/>
    <p:sldId id="266" r:id="rId11"/>
    <p:sldId id="304" r:id="rId12"/>
    <p:sldId id="287" r:id="rId13"/>
    <p:sldId id="273" r:id="rId14"/>
    <p:sldId id="292" r:id="rId15"/>
    <p:sldId id="290" r:id="rId16"/>
    <p:sldId id="258" r:id="rId17"/>
    <p:sldId id="300" r:id="rId18"/>
    <p:sldId id="353" r:id="rId19"/>
    <p:sldId id="278" r:id="rId20"/>
    <p:sldId id="294" r:id="rId21"/>
    <p:sldId id="354" r:id="rId22"/>
    <p:sldId id="298" r:id="rId23"/>
    <p:sldId id="289" r:id="rId24"/>
    <p:sldId id="355"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45" autoAdjust="0"/>
    <p:restoredTop sz="94660"/>
  </p:normalViewPr>
  <p:slideViewPr>
    <p:cSldViewPr snapToGrid="0" showGuides="1">
      <p:cViewPr varScale="1">
        <p:scale>
          <a:sx n="63" d="100"/>
          <a:sy n="63" d="100"/>
        </p:scale>
        <p:origin x="34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2024/4/5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264573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3496279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3678251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3223063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104880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1682338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69897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170949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268519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2024/4/5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9.png"/><Relationship Id="rId12" Type="http://schemas.openxmlformats.org/officeDocument/2006/relationships/image" Target="../media/image21.pn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9.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7.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15.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8.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7.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5.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namlimxanh.vn/mua-ban-nam-lim-xanh/" TargetMode="Externa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8.png"/><Relationship Id="rId5" Type="http://schemas.openxmlformats.org/officeDocument/2006/relationships/image" Target="../media/image16.png"/><Relationship Id="rId15" Type="http://schemas.openxmlformats.org/officeDocument/2006/relationships/hyperlink" Target="http://namlimxanh.vn/gia-1kg-nam-lim-xanh-hien-nay.html" TargetMode="External"/><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hyperlink" Target="http://namlimxanh.vn/nam-lim-xanh-chua-ung-thu-co-hieu-qua-khong.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9.png"/><Relationship Id="rId12" Type="http://schemas.openxmlformats.org/officeDocument/2006/relationships/image" Target="../media/image21.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1422062" y="27767"/>
            <a:ext cx="9276079" cy="3954929"/>
          </a:xfrm>
          <a:prstGeom prst="rect">
            <a:avLst/>
          </a:prstGeom>
        </p:spPr>
        <p:txBody>
          <a:bodyPr wrap="square">
            <a:spAutoFit/>
          </a:bodyPr>
          <a:lstStyle/>
          <a:p>
            <a:pPr algn="ctr"/>
            <a:endParaRPr lang="en-US" altLang="zh-CN" sz="5400" b="1" dirty="0">
              <a:ln w="38100">
                <a:noFill/>
              </a:ln>
              <a:solidFill>
                <a:schemeClr val="bg1"/>
              </a:solidFill>
              <a:latin typeface="Times New Roman" panose="02020603050405020304" pitchFamily="18" charset="0"/>
              <a:cs typeface="Times New Roman" panose="02020603050405020304" pitchFamily="18" charset="0"/>
            </a:endParaRPr>
          </a:p>
          <a:p>
            <a:pPr algn="ctr"/>
            <a:r>
              <a:rPr lang="en-US" altLang="zh-CN" sz="5400" b="1" dirty="0">
                <a:ln w="38100">
                  <a:noFill/>
                </a:ln>
                <a:solidFill>
                  <a:schemeClr val="bg1"/>
                </a:solidFill>
                <a:latin typeface="Times New Roman" panose="02020603050405020304" pitchFamily="18" charset="0"/>
                <a:cs typeface="Times New Roman" panose="02020603050405020304" pitchFamily="18" charset="0"/>
              </a:rPr>
              <a:t>TIẾT 114:</a:t>
            </a:r>
          </a:p>
          <a:p>
            <a:pPr algn="ctr"/>
            <a:r>
              <a:rPr lang="en-US" altLang="zh-CN" sz="5400" b="1" dirty="0">
                <a:ln w="38100">
                  <a:noFill/>
                </a:ln>
                <a:solidFill>
                  <a:schemeClr val="bg1"/>
                </a:solidFill>
                <a:latin typeface="Times New Roman" panose="02020603050405020304" pitchFamily="18" charset="0"/>
                <a:cs typeface="Times New Roman" panose="02020603050405020304" pitchFamily="18" charset="0"/>
              </a:rPr>
              <a:t> </a:t>
            </a:r>
            <a:r>
              <a:rPr lang="en-US" altLang="zh-CN" sz="5400" b="1" dirty="0" err="1">
                <a:ln w="38100">
                  <a:noFill/>
                </a:ln>
                <a:solidFill>
                  <a:schemeClr val="bg1"/>
                </a:solidFill>
                <a:latin typeface="Times New Roman" panose="02020603050405020304" pitchFamily="18" charset="0"/>
                <a:cs typeface="Times New Roman" panose="02020603050405020304" pitchFamily="18" charset="0"/>
              </a:rPr>
              <a:t>Thực</a:t>
            </a:r>
            <a:r>
              <a:rPr lang="en-US" altLang="zh-CN" sz="5400" b="1" dirty="0">
                <a:ln w="38100">
                  <a:noFill/>
                </a:ln>
                <a:solidFill>
                  <a:schemeClr val="bg1"/>
                </a:solidFill>
                <a:latin typeface="Times New Roman" panose="02020603050405020304" pitchFamily="18" charset="0"/>
                <a:cs typeface="Times New Roman" panose="02020603050405020304" pitchFamily="18" charset="0"/>
              </a:rPr>
              <a:t> </a:t>
            </a:r>
            <a:r>
              <a:rPr lang="en-US" altLang="zh-CN" sz="5400" b="1" dirty="0" err="1">
                <a:ln w="38100">
                  <a:noFill/>
                </a:ln>
                <a:solidFill>
                  <a:schemeClr val="bg1"/>
                </a:solidFill>
                <a:latin typeface="Times New Roman" panose="02020603050405020304" pitchFamily="18" charset="0"/>
                <a:cs typeface="Times New Roman" panose="02020603050405020304" pitchFamily="18" charset="0"/>
              </a:rPr>
              <a:t>hành</a:t>
            </a:r>
            <a:r>
              <a:rPr lang="en-US" altLang="zh-CN" sz="5400" b="1" dirty="0">
                <a:ln w="38100">
                  <a:noFill/>
                </a:ln>
                <a:solidFill>
                  <a:schemeClr val="bg1"/>
                </a:solidFill>
                <a:latin typeface="Times New Roman" panose="02020603050405020304" pitchFamily="18" charset="0"/>
                <a:cs typeface="Times New Roman" panose="02020603050405020304" pitchFamily="18" charset="0"/>
              </a:rPr>
              <a:t> </a:t>
            </a:r>
            <a:r>
              <a:rPr lang="en-US" altLang="zh-CN" sz="5400" b="1" dirty="0" err="1">
                <a:ln w="38100">
                  <a:noFill/>
                </a:ln>
                <a:solidFill>
                  <a:schemeClr val="bg1"/>
                </a:solidFill>
                <a:latin typeface="Times New Roman" panose="02020603050405020304" pitchFamily="18" charset="0"/>
                <a:cs typeface="Times New Roman" panose="02020603050405020304" pitchFamily="18" charset="0"/>
              </a:rPr>
              <a:t>tiếng</a:t>
            </a:r>
            <a:r>
              <a:rPr lang="en-US" altLang="zh-CN" sz="5400" b="1" dirty="0">
                <a:ln w="38100">
                  <a:noFill/>
                </a:ln>
                <a:solidFill>
                  <a:schemeClr val="bg1"/>
                </a:solidFill>
                <a:latin typeface="Times New Roman" panose="02020603050405020304" pitchFamily="18" charset="0"/>
                <a:cs typeface="Times New Roman" panose="02020603050405020304" pitchFamily="18" charset="0"/>
              </a:rPr>
              <a:t> </a:t>
            </a:r>
            <a:r>
              <a:rPr lang="en-US" altLang="zh-CN" sz="5400" b="1" dirty="0" err="1" smtClean="0">
                <a:ln w="38100">
                  <a:noFill/>
                </a:ln>
                <a:solidFill>
                  <a:schemeClr val="bg1"/>
                </a:solidFill>
                <a:latin typeface="Times New Roman" panose="02020603050405020304" pitchFamily="18" charset="0"/>
                <a:cs typeface="Times New Roman" panose="02020603050405020304" pitchFamily="18" charset="0"/>
              </a:rPr>
              <a:t>Việt</a:t>
            </a:r>
            <a:endParaRPr lang="en-US" altLang="zh-CN" sz="5400" b="1" dirty="0" smtClean="0">
              <a:ln w="38100">
                <a:noFill/>
              </a:ln>
              <a:solidFill>
                <a:schemeClr val="bg1"/>
              </a:solidFill>
              <a:latin typeface="Times New Roman" panose="02020603050405020304" pitchFamily="18" charset="0"/>
              <a:cs typeface="Times New Roman" panose="02020603050405020304" pitchFamily="18" charset="0"/>
            </a:endParaRPr>
          </a:p>
          <a:p>
            <a:pPr algn="ctr"/>
            <a:endParaRPr lang="en-US" altLang="zh-CN" sz="5400" b="1" dirty="0">
              <a:ln w="38100">
                <a:noFill/>
              </a:ln>
              <a:solidFill>
                <a:schemeClr val="bg1"/>
              </a:solidFill>
              <a:latin typeface="Times New Roman" panose="02020603050405020304" pitchFamily="18" charset="0"/>
              <a:cs typeface="Times New Roman" panose="02020603050405020304" pitchFamily="18" charset="0"/>
            </a:endParaRPr>
          </a:p>
          <a:p>
            <a:pPr algn="ctr"/>
            <a:r>
              <a:rPr lang="en-US" altLang="zh-CN" sz="3500" b="1" dirty="0" err="1" smtClean="0">
                <a:ln w="38100">
                  <a:noFill/>
                </a:ln>
                <a:solidFill>
                  <a:schemeClr val="bg1"/>
                </a:solidFill>
                <a:latin typeface="Times New Roman" panose="02020603050405020304" pitchFamily="18" charset="0"/>
                <a:cs typeface="Times New Roman" panose="02020603050405020304" pitchFamily="18" charset="0"/>
              </a:rPr>
              <a:t>Giáo</a:t>
            </a:r>
            <a:r>
              <a:rPr lang="en-US" altLang="zh-CN" sz="3500" b="1" dirty="0" smtClean="0">
                <a:ln w="38100">
                  <a:noFill/>
                </a:ln>
                <a:solidFill>
                  <a:schemeClr val="bg1"/>
                </a:solidFill>
                <a:latin typeface="Times New Roman" panose="02020603050405020304" pitchFamily="18" charset="0"/>
                <a:cs typeface="Times New Roman" panose="02020603050405020304" pitchFamily="18" charset="0"/>
              </a:rPr>
              <a:t> </a:t>
            </a:r>
            <a:r>
              <a:rPr lang="en-US" altLang="zh-CN" sz="3500" b="1" dirty="0" err="1" smtClean="0">
                <a:ln w="38100">
                  <a:noFill/>
                </a:ln>
                <a:solidFill>
                  <a:schemeClr val="bg1"/>
                </a:solidFill>
                <a:latin typeface="Times New Roman" panose="02020603050405020304" pitchFamily="18" charset="0"/>
                <a:cs typeface="Times New Roman" panose="02020603050405020304" pitchFamily="18" charset="0"/>
              </a:rPr>
              <a:t>viên</a:t>
            </a:r>
            <a:r>
              <a:rPr lang="en-US" altLang="zh-CN" sz="3500" b="1" dirty="0" smtClean="0">
                <a:ln w="38100">
                  <a:noFill/>
                </a:ln>
                <a:solidFill>
                  <a:schemeClr val="bg1"/>
                </a:solidFill>
                <a:latin typeface="Times New Roman" panose="02020603050405020304" pitchFamily="18" charset="0"/>
                <a:cs typeface="Times New Roman" panose="02020603050405020304" pitchFamily="18" charset="0"/>
              </a:rPr>
              <a:t>: </a:t>
            </a:r>
            <a:r>
              <a:rPr lang="en-US" altLang="zh-CN" sz="3500" b="1" dirty="0" err="1" smtClean="0">
                <a:ln w="38100">
                  <a:noFill/>
                </a:ln>
                <a:solidFill>
                  <a:schemeClr val="bg1"/>
                </a:solidFill>
                <a:latin typeface="Times New Roman" panose="02020603050405020304" pitchFamily="18" charset="0"/>
                <a:cs typeface="Times New Roman" panose="02020603050405020304" pitchFamily="18" charset="0"/>
              </a:rPr>
              <a:t>Hán</a:t>
            </a:r>
            <a:r>
              <a:rPr lang="en-US" altLang="zh-CN" sz="3500" b="1" dirty="0" smtClean="0">
                <a:ln w="38100">
                  <a:noFill/>
                </a:ln>
                <a:solidFill>
                  <a:schemeClr val="bg1"/>
                </a:solidFill>
                <a:latin typeface="Times New Roman" panose="02020603050405020304" pitchFamily="18" charset="0"/>
                <a:cs typeface="Times New Roman" panose="02020603050405020304" pitchFamily="18" charset="0"/>
              </a:rPr>
              <a:t> </a:t>
            </a:r>
            <a:r>
              <a:rPr lang="en-US" altLang="zh-CN" sz="3500" b="1" dirty="0" err="1" smtClean="0">
                <a:ln w="38100">
                  <a:noFill/>
                </a:ln>
                <a:solidFill>
                  <a:schemeClr val="bg1"/>
                </a:solidFill>
                <a:latin typeface="Times New Roman" panose="02020603050405020304" pitchFamily="18" charset="0"/>
                <a:cs typeface="Times New Roman" panose="02020603050405020304" pitchFamily="18" charset="0"/>
              </a:rPr>
              <a:t>Thị</a:t>
            </a:r>
            <a:r>
              <a:rPr lang="en-US" altLang="zh-CN" sz="3500" b="1" dirty="0" smtClean="0">
                <a:ln w="38100">
                  <a:noFill/>
                </a:ln>
                <a:solidFill>
                  <a:schemeClr val="bg1"/>
                </a:solidFill>
                <a:latin typeface="Times New Roman" panose="02020603050405020304" pitchFamily="18" charset="0"/>
                <a:cs typeface="Times New Roman" panose="02020603050405020304" pitchFamily="18" charset="0"/>
              </a:rPr>
              <a:t> Minh </a:t>
            </a:r>
            <a:r>
              <a:rPr lang="en-US" altLang="zh-CN" sz="3500" b="1" dirty="0" err="1" smtClean="0">
                <a:ln w="38100">
                  <a:noFill/>
                </a:ln>
                <a:solidFill>
                  <a:schemeClr val="bg1"/>
                </a:solidFill>
                <a:latin typeface="Times New Roman" panose="02020603050405020304" pitchFamily="18" charset="0"/>
                <a:cs typeface="Times New Roman" panose="02020603050405020304" pitchFamily="18" charset="0"/>
              </a:rPr>
              <a:t>Hà</a:t>
            </a:r>
            <a:endParaRPr lang="en-US" altLang="zh-CN" sz="3500" b="1" dirty="0">
              <a:ln w="38100">
                <a:noFill/>
              </a:ln>
              <a:solidFill>
                <a:schemeClr val="bg1"/>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1979" y="2122257"/>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208230" y="4990083"/>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63662" y="2005231"/>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7050" y="2560953"/>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3555083" y="4121794"/>
            <a:ext cx="5010039" cy="3007164"/>
          </a:xfrm>
          <a:prstGeom prst="rect">
            <a:avLst/>
          </a:prstGeom>
        </p:spPr>
      </p:pic>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图片 2">
            <a:extLst>
              <a:ext uri="{FF2B5EF4-FFF2-40B4-BE49-F238E27FC236}">
                <a16:creationId xmlns:a16="http://schemas.microsoft.com/office/drawing/2014/main" id="{25A90C2A-7E44-427D-9C3D-D5DE7287BB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8028" y="1550155"/>
            <a:ext cx="6070032" cy="4286650"/>
          </a:xfrm>
          <a:prstGeom prst="rect">
            <a:avLst/>
          </a:prstGeom>
        </p:spPr>
      </p:pic>
      <p:sp>
        <p:nvSpPr>
          <p:cNvPr id="25" name="文本框 5">
            <a:extLst>
              <a:ext uri="{FF2B5EF4-FFF2-40B4-BE49-F238E27FC236}">
                <a16:creationId xmlns:a16="http://schemas.microsoft.com/office/drawing/2014/main" id="{C76EAF93-9B5E-4885-898E-A8C407CFF3F9}"/>
              </a:ext>
            </a:extLst>
          </p:cNvPr>
          <p:cNvSpPr txBox="1"/>
          <p:nvPr/>
        </p:nvSpPr>
        <p:spPr>
          <a:xfrm>
            <a:off x="2580186" y="2739373"/>
            <a:ext cx="3428010" cy="954107"/>
          </a:xfrm>
          <a:prstGeom prst="rect">
            <a:avLst/>
          </a:prstGeom>
          <a:noFill/>
        </p:spPr>
        <p:txBody>
          <a:bodyPr wrap="square" rtlCol="0">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Em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hãy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nhắc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niệm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cs typeface="Times New Roman" panose="02020603050405020304" pitchFamily="18" charset="0"/>
            </a:endParaRP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0812" y="1540699"/>
            <a:ext cx="5963528" cy="4467141"/>
          </a:xfrm>
          <a:prstGeom prst="rect">
            <a:avLst/>
          </a:prstGeom>
        </p:spPr>
      </p:pic>
    </p:spTree>
    <p:extLst>
      <p:ext uri="{BB962C8B-B14F-4D97-AF65-F5344CB8AC3E}">
        <p14:creationId xmlns:p14="http://schemas.microsoft.com/office/powerpoint/2010/main" val="380930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206253" y="2836035"/>
            <a:ext cx="5662556" cy="2590050"/>
          </a:xfrm>
          <a:prstGeom prst="rect">
            <a:avLst/>
          </a:prstGeom>
        </p:spPr>
        <p:txBody>
          <a:bodyPr vert="horz" wrap="square" lIns="480000" tIns="0" rIns="0" bIns="0" anchor="ctr" anchorCtr="0">
            <a:noAutofit/>
          </a:bodyPr>
          <a:lstStyle/>
          <a:p>
            <a:pPr algn="ct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là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xúc</a:t>
            </a:r>
            <a:r>
              <a:rPr lang="en-US" sz="2400" b="1" dirty="0">
                <a:latin typeface="Times New Roman" panose="02020603050405020304" pitchFamily="18" charset="0"/>
                <a:cs typeface="Times New Roman" panose="02020603050405020304" pitchFamily="18" charset="0"/>
              </a:rPr>
              <a:t>..</a:t>
            </a:r>
          </a:p>
          <a:p>
            <a:pPr algn="ctr">
              <a:lnSpc>
                <a:spcPct val="150000"/>
              </a:lnSpc>
              <a:buClr>
                <a:schemeClr val="tx1">
                  <a:lumMod val="50000"/>
                  <a:lumOff val="50000"/>
                </a:schemeClr>
              </a:buClr>
            </a:pPr>
            <a:endParaRPr lang="zh-CN" altLang="en-US" sz="40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6575543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id="{2DB022F0-E7D3-402F-9EB2-0673A2B04393}"/>
              </a:ext>
            </a:extLst>
          </p:cNvPr>
          <p:cNvPicPr>
            <a:picLocks noChangeAspect="1"/>
          </p:cNvPicPr>
          <p:nvPr/>
        </p:nvPicPr>
        <p:blipFill>
          <a:blip r:embed="rId14" cstate="print"/>
          <a:stretch>
            <a:fillRect/>
          </a:stretch>
        </p:blipFill>
        <p:spPr>
          <a:xfrm>
            <a:off x="1516074" y="468034"/>
            <a:ext cx="5429250" cy="5429250"/>
          </a:xfrm>
          <a:prstGeom prst="rect">
            <a:avLst/>
          </a:prstGeom>
        </p:spPr>
      </p:pic>
      <p:sp>
        <p:nvSpPr>
          <p:cNvPr id="22" name="矩形 13">
            <a:extLst>
              <a:ext uri="{FF2B5EF4-FFF2-40B4-BE49-F238E27FC236}">
                <a16:creationId xmlns:a16="http://schemas.microsoft.com/office/drawing/2014/main" id="{D2B7AFF3-5E02-46B4-B67E-E033AA79A2EB}"/>
              </a:ext>
            </a:extLst>
          </p:cNvPr>
          <p:cNvSpPr/>
          <p:nvPr/>
        </p:nvSpPr>
        <p:spPr>
          <a:xfrm>
            <a:off x="2188287" y="2239593"/>
            <a:ext cx="3247708" cy="2308324"/>
          </a:xfrm>
          <a:prstGeom prst="rect">
            <a:avLst/>
          </a:prstGeom>
        </p:spPr>
        <p:txBody>
          <a:bodyPr wrap="square">
            <a:spAutoFit/>
          </a:bodyPr>
          <a:lstStyle/>
          <a:p>
            <a:pPr algn="ctr"/>
            <a:r>
              <a:rPr lang="en-US" sz="2400" b="1" i="1">
                <a:latin typeface="Times New Roman" panose="02020603050405020304" pitchFamily="18" charset="0"/>
                <a:cs typeface="Times New Roman" panose="02020603050405020304" pitchFamily="18" charset="0"/>
              </a:rPr>
              <a:t>      Qua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p>
          <a:p>
            <a:pPr algn="ctr"/>
            <a:r>
              <a:rPr lang="en-US" sz="2400" b="1" i="1" dirty="0" err="1">
                <a:latin typeface="Times New Roman" panose="02020603050405020304" pitchFamily="18" charset="0"/>
                <a:cs typeface="Times New Roman" panose="02020603050405020304" pitchFamily="18" charset="0"/>
              </a:rPr>
              <a:t>Trái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Đất</a:t>
            </a:r>
            <a:r>
              <a:rPr lang="en-US" sz="2400" b="1" i="1" dirty="0">
                <a:latin typeface="Times New Roman" panose="02020603050405020304" pitchFamily="18" charset="0"/>
                <a:cs typeface="Times New Roman" panose="02020603050405020304" pitchFamily="18" charset="0"/>
              </a:rPr>
              <a:t> – </a:t>
            </a:r>
            <a:r>
              <a:rPr lang="en-US" sz="2400" b="1" i="1" dirty="0" err="1">
                <a:latin typeface="Times New Roman" panose="02020603050405020304" pitchFamily="18" charset="0"/>
                <a:cs typeface="Times New Roman" panose="02020603050405020304" pitchFamily="18" charset="0"/>
              </a:rPr>
              <a:t>cái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nôi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sự</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hãy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nêu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bằng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cụ</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khẳng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định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nó</a:t>
            </a:r>
            <a:r>
              <a:rPr lang="en-US" sz="2400" b="1" i="1" dirty="0">
                <a:latin typeface="Times New Roman" panose="02020603050405020304" pitchFamily="18" charset="0"/>
                <a:cs typeface="Times New Roman" panose="02020603050405020304" pitchFamily="18" charset="0"/>
              </a:rPr>
              <a:t> là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7423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160208" y="2161408"/>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Là một văn bản tồn tại ở dạng viết.</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VB dùng để trao đổi thông tin</a:t>
            </a: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Qua văn bản, tác giả trình bày suy nghĩ, </a:t>
            </a:r>
          </a:p>
          <a:p>
            <a:r>
              <a:rPr lang="en-US" sz="2400">
                <a:latin typeface="Times New Roman" panose="02020603050405020304" pitchFamily="18" charset="0"/>
                <a:cs typeface="Times New Roman" panose="02020603050405020304" pitchFamily="18" charset="0"/>
              </a:rPr>
              <a:t>cảm xúc của mình:  suy nghĩ về trách nhiệm </a:t>
            </a:r>
          </a:p>
          <a:p>
            <a:r>
              <a:rPr lang="en-US" sz="2400">
                <a:latin typeface="Times New Roman" panose="02020603050405020304" pitchFamily="18" charset="0"/>
                <a:cs typeface="Times New Roman" panose="02020603050405020304" pitchFamily="18" charset="0"/>
              </a:rPr>
              <a:t>của loài người trước hiện trạng của TĐ hiện nay.</a:t>
            </a:r>
            <a:endParaRPr lang="en-US" sz="280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71503" y="795981"/>
            <a:ext cx="2975421" cy="4690624"/>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3" name="文本框 19">
            <a:extLst>
              <a:ext uri="{FF2B5EF4-FFF2-40B4-BE49-F238E27FC236}">
                <a16:creationId xmlns:a16="http://schemas.microsoft.com/office/drawing/2014/main" id="{3473E345-3986-4F5A-81A6-C140593773AB}"/>
              </a:ext>
            </a:extLst>
          </p:cNvPr>
          <p:cNvSpPr txBox="1"/>
          <p:nvPr/>
        </p:nvSpPr>
        <p:spPr>
          <a:xfrm>
            <a:off x="8039064" y="2303663"/>
            <a:ext cx="2308979" cy="1631216"/>
          </a:xfrm>
          <a:prstGeom prst="rect">
            <a:avLst/>
          </a:prstGeom>
          <a:noFill/>
        </p:spPr>
        <p:txBody>
          <a:bodyPr wrap="square" rtlCol="0">
            <a:spAutoFit/>
          </a:bodyPr>
          <a:lstStyle/>
          <a:p>
            <a:pPr algn="ctr"/>
            <a:r>
              <a:rPr lang="en-US" sz="2000">
                <a:solidFill>
                  <a:srgbClr val="C00000"/>
                </a:solidFill>
              </a:rPr>
              <a:t>Các bằng chứng cụ thể để khẳng định Trái Đất – cái nôi của sự sống là một </a:t>
            </a:r>
          </a:p>
          <a:p>
            <a:pPr algn="ctr"/>
            <a:r>
              <a:rPr lang="en-US" sz="2000">
                <a:solidFill>
                  <a:srgbClr val="C00000"/>
                </a:solidFill>
              </a:rPr>
              <a:t>văn bản:</a:t>
            </a:r>
          </a:p>
        </p:txBody>
      </p:sp>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2600" y="-493868"/>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058594" y="1750905"/>
            <a:ext cx="5561175"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Căn cứ vào những yếu tố nào để phân loại văn bản? Có những loại văn bản nào?</a:t>
            </a:r>
            <a: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6008069" y="3374777"/>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VB </a:t>
            </a:r>
            <a:r>
              <a:rPr lang="en-US" sz="2000" b="1" i="1">
                <a:latin typeface="Times New Roman" panose="02020603050405020304" pitchFamily="18" charset="0"/>
                <a:cs typeface="Times New Roman" panose="02020603050405020304" pitchFamily="18" charset="0"/>
              </a:rPr>
              <a:t>Trái Đất – cái nôi của sự sống </a:t>
            </a:r>
            <a:r>
              <a:rPr lang="en-US" sz="2000" i="1">
                <a:latin typeface="Times New Roman" panose="02020603050405020304" pitchFamily="18" charset="0"/>
                <a:cs typeface="Times New Roman" panose="02020603050405020304" pitchFamily="18" charset="0"/>
              </a:rPr>
              <a:t>thuộc thể loại văn bản nào? Liệt kê những bộ phận cấu tạo của VB?</a:t>
            </a:r>
            <a:endParaRPr lang="en-US" sz="2000">
              <a:latin typeface="Times New Roman" panose="02020603050405020304" pitchFamily="18" charset="0"/>
              <a:cs typeface="Times New Roman" panose="02020603050405020304" pitchFamily="18" charset="0"/>
            </a:endParaRPr>
          </a:p>
          <a:p>
            <a:pPr>
              <a:buClr>
                <a:schemeClr val="tx1">
                  <a:lumMod val="50000"/>
                  <a:lumOff val="50000"/>
                </a:schemeClr>
              </a:buClr>
            </a:pPr>
            <a: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id="{BA470F2E-80F2-4DE8-81CE-707F27B30EC4}"/>
              </a:ext>
            </a:extLst>
          </p:cNvPr>
          <p:cNvSpPr/>
          <p:nvPr/>
        </p:nvSpPr>
        <p:spPr>
          <a:xfrm>
            <a:off x="5992430" y="5008305"/>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Theo em những yếu tố nào không thể thiếu trong mọi trường hợp tạo lập văn bản?</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5195105" y="2528456"/>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grpSp>
        <p:nvGrpSpPr>
          <p:cNvPr id="7" name="组合 6"/>
          <p:cNvGrpSpPr/>
          <p:nvPr/>
        </p:nvGrpSpPr>
        <p:grpSpPr>
          <a:xfrm>
            <a:off x="5144744" y="4184873"/>
            <a:ext cx="2668842" cy="898767"/>
            <a:chOff x="5252057" y="3967101"/>
            <a:chExt cx="2668842" cy="898767"/>
          </a:xfrm>
        </p:grpSpPr>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057" y="3967101"/>
              <a:ext cx="2559215" cy="898767"/>
            </a:xfrm>
            <a:prstGeom prst="rect">
              <a:avLst/>
            </a:prstGeom>
          </p:spPr>
        </p:pic>
        <p:sp>
          <p:nvSpPr>
            <p:cNvPr id="51" name="矩形 50">
              <a:extLst>
                <a:ext uri="{FF2B5EF4-FFF2-40B4-BE49-F238E27FC236}">
                  <a16:creationId xmlns:a16="http://schemas.microsoft.com/office/drawing/2014/main" id="{A86A831D-62BD-4F27-A690-E525E487E15B}"/>
                </a:ext>
              </a:extLst>
            </p:cNvPr>
            <p:cNvSpPr/>
            <p:nvPr/>
          </p:nvSpPr>
          <p:spPr>
            <a:xfrm>
              <a:off x="6531665" y="4163068"/>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03</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4188180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2.</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6253411" y="1883701"/>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6569798" y="2339816"/>
            <a:ext cx="2834849" cy="2677656"/>
          </a:xfrm>
          <a:prstGeom prst="rect">
            <a:avLst/>
          </a:prstGeom>
        </p:spPr>
        <p:txBody>
          <a:bodyPr wrap="square">
            <a:spAutoFit/>
          </a:bodyPr>
          <a:lstStyle/>
          <a:p>
            <a:pPr algn="just"/>
            <a:r>
              <a:rPr lang="en-US" sz="2400">
                <a:solidFill>
                  <a:schemeClr val="bg1"/>
                </a:solidFill>
                <a:latin typeface="Times New Roman" panose="02020603050405020304" pitchFamily="18" charset="0"/>
                <a:cs typeface="Times New Roman" panose="02020603050405020304" pitchFamily="18" charset="0"/>
              </a:rPr>
              <a:t>VB </a:t>
            </a:r>
            <a:r>
              <a:rPr lang="en-US" sz="2400" b="1" i="1">
                <a:solidFill>
                  <a:schemeClr val="bg1"/>
                </a:solidFill>
                <a:latin typeface="Times New Roman" panose="02020603050405020304" pitchFamily="18" charset="0"/>
                <a:cs typeface="Times New Roman" panose="02020603050405020304" pitchFamily="18" charset="0"/>
              </a:rPr>
              <a:t>Trái Đất – cái nôi của sự sống </a:t>
            </a:r>
            <a:r>
              <a:rPr lang="en-US" sz="2400">
                <a:solidFill>
                  <a:schemeClr val="bg1"/>
                </a:solidFill>
                <a:latin typeface="Times New Roman" panose="02020603050405020304" pitchFamily="18" charset="0"/>
                <a:cs typeface="Times New Roman" panose="02020603050405020304" pitchFamily="18" charset="0"/>
              </a:rPr>
              <a:t>thuộc loại văn bản thông tin, chức năng chính là cung cấp thông tin tới người đọc.</a:t>
            </a:r>
            <a:endParaRPr lang="en-US" sz="6000">
              <a:solidFill>
                <a:schemeClr val="bg1"/>
              </a:solidFill>
              <a:latin typeface="Times New Roman" panose="02020603050405020304" pitchFamily="18" charset="0"/>
              <a:cs typeface="Times New Roman" panose="02020603050405020304" pitchFamily="18" charset="0"/>
            </a:endParaRPr>
          </a:p>
        </p:txBody>
      </p:sp>
      <p:pic>
        <p:nvPicPr>
          <p:cNvPr id="19" name="图片 38">
            <a:extLst>
              <a:ext uri="{FF2B5EF4-FFF2-40B4-BE49-F238E27FC236}">
                <a16:creationId xmlns:a16="http://schemas.microsoft.com/office/drawing/2014/main" id="{86DBBB77-6075-4002-8F4D-EBEDD14E22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8419" y="2491508"/>
            <a:ext cx="3160891" cy="3206476"/>
          </a:xfrm>
          <a:prstGeom prst="rect">
            <a:avLst/>
          </a:prstGeom>
        </p:spPr>
      </p:pic>
    </p:spTree>
    <p:extLst>
      <p:ext uri="{BB962C8B-B14F-4D97-AF65-F5344CB8AC3E}">
        <p14:creationId xmlns:p14="http://schemas.microsoft.com/office/powerpoint/2010/main" val="13670832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75" name="组合 74"/>
          <p:cNvGrpSpPr/>
          <p:nvPr/>
        </p:nvGrpSpPr>
        <p:grpSpPr>
          <a:xfrm>
            <a:off x="1627150" y="2683518"/>
            <a:ext cx="3953942" cy="648746"/>
            <a:chOff x="1539688" y="2610017"/>
            <a:chExt cx="3953942" cy="648746"/>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69" name="组合 68"/>
            <p:cNvGrpSpPr/>
            <p:nvPr/>
          </p:nvGrpSpPr>
          <p:grpSpPr>
            <a:xfrm>
              <a:off x="1539688" y="2610017"/>
              <a:ext cx="741621" cy="648746"/>
              <a:chOff x="1539688" y="2610017"/>
              <a:chExt cx="741621" cy="648746"/>
            </a:xfrm>
          </p:grpSpPr>
          <p:sp>
            <p:nvSpPr>
              <p:cNvPr id="17" name="矩形 16"/>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1562576"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01</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23" name="文本框 22"/>
            <p:cNvSpPr txBox="1"/>
            <p:nvPr/>
          </p:nvSpPr>
          <p:spPr>
            <a:xfrm>
              <a:off x="2465022" y="2647739"/>
              <a:ext cx="1218603"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Nhan đề</a:t>
              </a:r>
            </a:p>
          </p:txBody>
        </p:sp>
      </p:grpSp>
      <p:grpSp>
        <p:nvGrpSpPr>
          <p:cNvPr id="76" name="组合 75"/>
          <p:cNvGrpSpPr/>
          <p:nvPr/>
        </p:nvGrpSpPr>
        <p:grpSpPr>
          <a:xfrm>
            <a:off x="6213336" y="2084088"/>
            <a:ext cx="3972021" cy="648746"/>
            <a:chOff x="1521609" y="2610017"/>
            <a:chExt cx="3972021" cy="648746"/>
          </a:xfrm>
        </p:grpSpPr>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78" name="组合 77"/>
            <p:cNvGrpSpPr/>
            <p:nvPr/>
          </p:nvGrpSpPr>
          <p:grpSpPr>
            <a:xfrm>
              <a:off x="1521609" y="2610017"/>
              <a:ext cx="759700" cy="648746"/>
              <a:chOff x="1521609" y="2610017"/>
              <a:chExt cx="759700" cy="648746"/>
            </a:xfrm>
          </p:grpSpPr>
          <p:sp>
            <p:nvSpPr>
              <p:cNvPr id="80" name="矩形 79"/>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 name="文本框 80"/>
              <p:cNvSpPr txBox="1"/>
              <p:nvPr/>
            </p:nvSpPr>
            <p:spPr>
              <a:xfrm>
                <a:off x="1521609"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02</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79" name="文本框 78"/>
            <p:cNvSpPr txBox="1"/>
            <p:nvPr/>
          </p:nvSpPr>
          <p:spPr>
            <a:xfrm>
              <a:off x="2465022" y="2647739"/>
              <a:ext cx="902811"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Sa-pô</a:t>
              </a:r>
            </a:p>
          </p:txBody>
        </p:sp>
      </p:grpSp>
      <p:grpSp>
        <p:nvGrpSpPr>
          <p:cNvPr id="82" name="组合 81"/>
          <p:cNvGrpSpPr/>
          <p:nvPr/>
        </p:nvGrpSpPr>
        <p:grpSpPr>
          <a:xfrm>
            <a:off x="1417284" y="4014232"/>
            <a:ext cx="3954958" cy="661577"/>
            <a:chOff x="1538672" y="2597186"/>
            <a:chExt cx="3954958" cy="661577"/>
          </a:xfrm>
        </p:grpSpPr>
        <p:pic>
          <p:nvPicPr>
            <p:cNvPr id="83" name="图片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84" name="组合 83"/>
            <p:cNvGrpSpPr/>
            <p:nvPr/>
          </p:nvGrpSpPr>
          <p:grpSpPr>
            <a:xfrm>
              <a:off x="1538672" y="2597186"/>
              <a:ext cx="742637" cy="661577"/>
              <a:chOff x="1538672" y="2597186"/>
              <a:chExt cx="742637" cy="661577"/>
            </a:xfrm>
          </p:grpSpPr>
          <p:sp>
            <p:nvSpPr>
              <p:cNvPr id="86" name="矩形 85"/>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文本框 86"/>
              <p:cNvSpPr txBox="1"/>
              <p:nvPr/>
            </p:nvSpPr>
            <p:spPr>
              <a:xfrm>
                <a:off x="1538672" y="2597186"/>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03</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85" name="文本框 84"/>
            <p:cNvSpPr txBox="1"/>
            <p:nvPr/>
          </p:nvSpPr>
          <p:spPr>
            <a:xfrm>
              <a:off x="2465022" y="2647739"/>
              <a:ext cx="1149674"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Đề mục</a:t>
              </a:r>
              <a:endParaRPr lang="en-US" sz="2400">
                <a:latin typeface="Times New Roman" panose="02020603050405020304" pitchFamily="18" charset="0"/>
                <a:cs typeface="Times New Roman" panose="02020603050405020304" pitchFamily="18" charset="0"/>
              </a:endParaRPr>
            </a:p>
          </p:txBody>
        </p:sp>
      </p:grpSp>
      <p:grpSp>
        <p:nvGrpSpPr>
          <p:cNvPr id="88" name="组合 87"/>
          <p:cNvGrpSpPr/>
          <p:nvPr/>
        </p:nvGrpSpPr>
        <p:grpSpPr>
          <a:xfrm>
            <a:off x="6495859" y="3388058"/>
            <a:ext cx="3957406" cy="653931"/>
            <a:chOff x="1536224" y="2623764"/>
            <a:chExt cx="3957406" cy="653931"/>
          </a:xfrm>
        </p:grpSpPr>
        <p:pic>
          <p:nvPicPr>
            <p:cNvPr id="89" name="图片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90" name="组合 89"/>
            <p:cNvGrpSpPr/>
            <p:nvPr/>
          </p:nvGrpSpPr>
          <p:grpSpPr>
            <a:xfrm>
              <a:off x="1536224" y="2623764"/>
              <a:ext cx="745085" cy="653931"/>
              <a:chOff x="1536224" y="2623764"/>
              <a:chExt cx="745085" cy="653931"/>
            </a:xfrm>
          </p:grpSpPr>
          <p:sp>
            <p:nvSpPr>
              <p:cNvPr id="92" name="矩形 91"/>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3" name="文本框 92"/>
              <p:cNvSpPr txBox="1"/>
              <p:nvPr/>
            </p:nvSpPr>
            <p:spPr>
              <a:xfrm>
                <a:off x="1536224" y="2631364"/>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04</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91" name="文本框 90"/>
            <p:cNvSpPr txBox="1"/>
            <p:nvPr/>
          </p:nvSpPr>
          <p:spPr>
            <a:xfrm>
              <a:off x="2465022" y="2647739"/>
              <a:ext cx="1858201"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Các đoạn văn</a:t>
              </a:r>
              <a:endParaRPr lang="en-US" sz="2400">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pSp>
        <p:nvGrpSpPr>
          <p:cNvPr id="39" name="组合 81">
            <a:extLst>
              <a:ext uri="{FF2B5EF4-FFF2-40B4-BE49-F238E27FC236}">
                <a16:creationId xmlns:a16="http://schemas.microsoft.com/office/drawing/2014/main" id="{19F16EBD-E683-4E52-8F8F-0B65724EC002}"/>
              </a:ext>
            </a:extLst>
          </p:cNvPr>
          <p:cNvGrpSpPr/>
          <p:nvPr/>
        </p:nvGrpSpPr>
        <p:grpSpPr>
          <a:xfrm>
            <a:off x="6093566" y="4675809"/>
            <a:ext cx="3954958" cy="661577"/>
            <a:chOff x="1538672" y="2597186"/>
            <a:chExt cx="3954958" cy="661577"/>
          </a:xfrm>
        </p:grpSpPr>
        <p:pic>
          <p:nvPicPr>
            <p:cNvPr id="40" name="图片 82">
              <a:extLst>
                <a:ext uri="{FF2B5EF4-FFF2-40B4-BE49-F238E27FC236}">
                  <a16:creationId xmlns:a16="http://schemas.microsoft.com/office/drawing/2014/main" id="{96CF1D1A-B9F3-426F-847F-3B6FDA7A2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41" name="组合 83">
              <a:extLst>
                <a:ext uri="{FF2B5EF4-FFF2-40B4-BE49-F238E27FC236}">
                  <a16:creationId xmlns:a16="http://schemas.microsoft.com/office/drawing/2014/main" id="{902D34CF-5AE7-44AD-934C-E87C20C7AB51}"/>
                </a:ext>
              </a:extLst>
            </p:cNvPr>
            <p:cNvGrpSpPr/>
            <p:nvPr/>
          </p:nvGrpSpPr>
          <p:grpSpPr>
            <a:xfrm>
              <a:off x="1538672" y="2597186"/>
              <a:ext cx="742637" cy="661577"/>
              <a:chOff x="1538672" y="2597186"/>
              <a:chExt cx="742637" cy="661577"/>
            </a:xfrm>
          </p:grpSpPr>
          <p:sp>
            <p:nvSpPr>
              <p:cNvPr id="43" name="矩形 85">
                <a:extLst>
                  <a:ext uri="{FF2B5EF4-FFF2-40B4-BE49-F238E27FC236}">
                    <a16:creationId xmlns:a16="http://schemas.microsoft.com/office/drawing/2014/main" id="{2121B85B-79C9-48C7-81F3-76717E26D7BF}"/>
                  </a:ext>
                </a:extLst>
              </p:cNvPr>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86">
                <a:extLst>
                  <a:ext uri="{FF2B5EF4-FFF2-40B4-BE49-F238E27FC236}">
                    <a16:creationId xmlns:a16="http://schemas.microsoft.com/office/drawing/2014/main" id="{E12CA7AD-B6B2-49D6-AB8D-8F524FCC6314}"/>
                  </a:ext>
                </a:extLst>
              </p:cNvPr>
              <p:cNvSpPr txBox="1"/>
              <p:nvPr/>
            </p:nvSpPr>
            <p:spPr>
              <a:xfrm>
                <a:off x="1538672" y="2597186"/>
                <a:ext cx="646331" cy="646331"/>
              </a:xfrm>
              <a:prstGeom prst="rect">
                <a:avLst/>
              </a:prstGeom>
              <a:noFill/>
              <a:ln>
                <a:noFill/>
              </a:ln>
            </p:spPr>
            <p:txBody>
              <a:bodyPr wrap="none" rtlCol="0">
                <a:spAutoFit/>
              </a:bodyPr>
              <a:lstStyle/>
              <a:p>
                <a:r>
                  <a:rPr lang="en-US" altLang="zh-CN" sz="360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05</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42" name="文本框 84">
              <a:extLst>
                <a:ext uri="{FF2B5EF4-FFF2-40B4-BE49-F238E27FC236}">
                  <a16:creationId xmlns:a16="http://schemas.microsoft.com/office/drawing/2014/main" id="{8346AFB1-8B46-4863-B3EF-3BF7B1B5E284}"/>
                </a:ext>
              </a:extLst>
            </p:cNvPr>
            <p:cNvSpPr txBox="1"/>
            <p:nvPr/>
          </p:nvSpPr>
          <p:spPr>
            <a:xfrm>
              <a:off x="2531525" y="2663620"/>
              <a:ext cx="2137508"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Tranh minh họa</a:t>
              </a:r>
              <a:endParaRPr lang="en-US" sz="2400">
                <a:latin typeface="Times New Roman" panose="02020603050405020304" pitchFamily="18" charset="0"/>
                <a:cs typeface="Times New Roman" panose="02020603050405020304" pitchFamily="18" charset="0"/>
              </a:endParaRPr>
            </a:p>
          </p:txBody>
        </p:sp>
      </p:grpSp>
      <p:sp>
        <p:nvSpPr>
          <p:cNvPr id="52" name="文本框 2">
            <a:extLst>
              <a:ext uri="{FF2B5EF4-FFF2-40B4-BE49-F238E27FC236}">
                <a16:creationId xmlns:a16="http://schemas.microsoft.com/office/drawing/2014/main" id="{75C0BE08-90E7-4658-9CCC-734EA0E26234}"/>
              </a:ext>
            </a:extLst>
          </p:cNvPr>
          <p:cNvSpPr txBox="1"/>
          <p:nvPr/>
        </p:nvSpPr>
        <p:spPr>
          <a:xfrm>
            <a:off x="1496677" y="797765"/>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54" name="文本框 19">
            <a:extLst>
              <a:ext uri="{FF2B5EF4-FFF2-40B4-BE49-F238E27FC236}">
                <a16:creationId xmlns:a16="http://schemas.microsoft.com/office/drawing/2014/main" id="{75A2B6F6-0D94-4012-AD4F-F3AE4D76521F}"/>
              </a:ext>
            </a:extLst>
          </p:cNvPr>
          <p:cNvSpPr txBox="1"/>
          <p:nvPr/>
        </p:nvSpPr>
        <p:spPr>
          <a:xfrm>
            <a:off x="2343634" y="76791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58" name="TextBox 8">
            <a:extLst>
              <a:ext uri="{FF2B5EF4-FFF2-40B4-BE49-F238E27FC236}">
                <a16:creationId xmlns:a16="http://schemas.microsoft.com/office/drawing/2014/main" id="{5E64A1F9-5298-46B4-84BB-47EB881A6396}"/>
              </a:ext>
            </a:extLst>
          </p:cNvPr>
          <p:cNvSpPr txBox="1"/>
          <p:nvPr/>
        </p:nvSpPr>
        <p:spPr>
          <a:xfrm>
            <a:off x="2280902" y="1629872"/>
            <a:ext cx="2139441" cy="562675"/>
          </a:xfrm>
          <a:prstGeom prst="rect">
            <a:avLst/>
          </a:prstGeom>
          <a:noFill/>
        </p:spPr>
        <p:txBody>
          <a:bodyPr wrap="none" lIns="480000" tIns="0" rIns="0" bIns="0" anchor="b" anchorCtr="0">
            <a:noAutofit/>
          </a:bodyPr>
          <a:lstStyle/>
          <a:p>
            <a:pPr algn="ctr"/>
            <a:r>
              <a:rPr lang="en-US" sz="2400" b="1" i="1" u="sng">
                <a:solidFill>
                  <a:srgbClr val="002060"/>
                </a:solidFill>
                <a:latin typeface="Times New Roman" panose="02020603050405020304" pitchFamily="18" charset="0"/>
                <a:cs typeface="Times New Roman" panose="02020603050405020304" pitchFamily="18" charset="0"/>
              </a:rPr>
              <a:t>Các bộ phận cấu tạo</a:t>
            </a:r>
          </a:p>
          <a:p>
            <a:pPr algn="ctr"/>
            <a:r>
              <a:rPr lang="en-US" sz="2400" b="1" i="1" u="sng">
                <a:solidFill>
                  <a:srgbClr val="002060"/>
                </a:solidFill>
                <a:latin typeface="Times New Roman" panose="02020603050405020304" pitchFamily="18" charset="0"/>
                <a:cs typeface="Times New Roman" panose="02020603050405020304" pitchFamily="18" charset="0"/>
              </a:rPr>
              <a:t> của văn bản:</a:t>
            </a:r>
          </a:p>
        </p:txBody>
      </p:sp>
    </p:spTree>
    <p:extLst>
      <p:ext uri="{BB962C8B-B14F-4D97-AF65-F5344CB8AC3E}">
        <p14:creationId xmlns:p14="http://schemas.microsoft.com/office/powerpoint/2010/main" val="35854269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anim calcmode="lin" valueType="num">
                                      <p:cBhvr>
                                        <p:cTn id="35" dur="1000" fill="hold"/>
                                        <p:tgtEl>
                                          <p:spTgt spid="75"/>
                                        </p:tgtEl>
                                        <p:attrNameLst>
                                          <p:attrName>style.rotation</p:attrName>
                                        </p:attrNameLst>
                                      </p:cBhvr>
                                      <p:tavLst>
                                        <p:tav tm="0">
                                          <p:val>
                                            <p:fltVal val="90"/>
                                          </p:val>
                                        </p:tav>
                                        <p:tav tm="100000">
                                          <p:val>
                                            <p:fltVal val="0"/>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1000" fill="hold"/>
                                        <p:tgtEl>
                                          <p:spTgt spid="76"/>
                                        </p:tgtEl>
                                        <p:attrNameLst>
                                          <p:attrName>ppt_w</p:attrName>
                                        </p:attrNameLst>
                                      </p:cBhvr>
                                      <p:tavLst>
                                        <p:tav tm="0">
                                          <p:val>
                                            <p:fltVal val="0"/>
                                          </p:val>
                                        </p:tav>
                                        <p:tav tm="100000">
                                          <p:val>
                                            <p:strVal val="#ppt_w"/>
                                          </p:val>
                                        </p:tav>
                                      </p:tavLst>
                                    </p:anim>
                                    <p:anim calcmode="lin" valueType="num">
                                      <p:cBhvr>
                                        <p:cTn id="42" dur="1000" fill="hold"/>
                                        <p:tgtEl>
                                          <p:spTgt spid="76"/>
                                        </p:tgtEl>
                                        <p:attrNameLst>
                                          <p:attrName>ppt_h</p:attrName>
                                        </p:attrNameLst>
                                      </p:cBhvr>
                                      <p:tavLst>
                                        <p:tav tm="0">
                                          <p:val>
                                            <p:fltVal val="0"/>
                                          </p:val>
                                        </p:tav>
                                        <p:tav tm="100000">
                                          <p:val>
                                            <p:strVal val="#ppt_h"/>
                                          </p:val>
                                        </p:tav>
                                      </p:tavLst>
                                    </p:anim>
                                    <p:anim calcmode="lin" valueType="num">
                                      <p:cBhvr>
                                        <p:cTn id="43" dur="1000" fill="hold"/>
                                        <p:tgtEl>
                                          <p:spTgt spid="76"/>
                                        </p:tgtEl>
                                        <p:attrNameLst>
                                          <p:attrName>style.rotation</p:attrName>
                                        </p:attrNameLst>
                                      </p:cBhvr>
                                      <p:tavLst>
                                        <p:tav tm="0">
                                          <p:val>
                                            <p:fltVal val="90"/>
                                          </p:val>
                                        </p:tav>
                                        <p:tav tm="100000">
                                          <p:val>
                                            <p:fltVal val="0"/>
                                          </p:val>
                                        </p:tav>
                                      </p:tavLst>
                                    </p:anim>
                                    <p:animEffect transition="in" filter="fade">
                                      <p:cBhvr>
                                        <p:cTn id="44" dur="10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1000" fill="hold"/>
                                        <p:tgtEl>
                                          <p:spTgt spid="82"/>
                                        </p:tgtEl>
                                        <p:attrNameLst>
                                          <p:attrName>ppt_w</p:attrName>
                                        </p:attrNameLst>
                                      </p:cBhvr>
                                      <p:tavLst>
                                        <p:tav tm="0">
                                          <p:val>
                                            <p:fltVal val="0"/>
                                          </p:val>
                                        </p:tav>
                                        <p:tav tm="100000">
                                          <p:val>
                                            <p:strVal val="#ppt_w"/>
                                          </p:val>
                                        </p:tav>
                                      </p:tavLst>
                                    </p:anim>
                                    <p:anim calcmode="lin" valueType="num">
                                      <p:cBhvr>
                                        <p:cTn id="50" dur="1000" fill="hold"/>
                                        <p:tgtEl>
                                          <p:spTgt spid="82"/>
                                        </p:tgtEl>
                                        <p:attrNameLst>
                                          <p:attrName>ppt_h</p:attrName>
                                        </p:attrNameLst>
                                      </p:cBhvr>
                                      <p:tavLst>
                                        <p:tav tm="0">
                                          <p:val>
                                            <p:fltVal val="0"/>
                                          </p:val>
                                        </p:tav>
                                        <p:tav tm="100000">
                                          <p:val>
                                            <p:strVal val="#ppt_h"/>
                                          </p:val>
                                        </p:tav>
                                      </p:tavLst>
                                    </p:anim>
                                    <p:anim calcmode="lin" valueType="num">
                                      <p:cBhvr>
                                        <p:cTn id="51" dur="1000" fill="hold"/>
                                        <p:tgtEl>
                                          <p:spTgt spid="82"/>
                                        </p:tgtEl>
                                        <p:attrNameLst>
                                          <p:attrName>style.rotation</p:attrName>
                                        </p:attrNameLst>
                                      </p:cBhvr>
                                      <p:tavLst>
                                        <p:tav tm="0">
                                          <p:val>
                                            <p:fltVal val="90"/>
                                          </p:val>
                                        </p:tav>
                                        <p:tav tm="100000">
                                          <p:val>
                                            <p:fltVal val="0"/>
                                          </p:val>
                                        </p:tav>
                                      </p:tavLst>
                                    </p:anim>
                                    <p:animEffect transition="in" filter="fade">
                                      <p:cBhvr>
                                        <p:cTn id="52" dur="10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 calcmode="lin" valueType="num">
                                      <p:cBhvr>
                                        <p:cTn id="57" dur="1000" fill="hold"/>
                                        <p:tgtEl>
                                          <p:spTgt spid="88"/>
                                        </p:tgtEl>
                                        <p:attrNameLst>
                                          <p:attrName>ppt_w</p:attrName>
                                        </p:attrNameLst>
                                      </p:cBhvr>
                                      <p:tavLst>
                                        <p:tav tm="0">
                                          <p:val>
                                            <p:fltVal val="0"/>
                                          </p:val>
                                        </p:tav>
                                        <p:tav tm="100000">
                                          <p:val>
                                            <p:strVal val="#ppt_w"/>
                                          </p:val>
                                        </p:tav>
                                      </p:tavLst>
                                    </p:anim>
                                    <p:anim calcmode="lin" valueType="num">
                                      <p:cBhvr>
                                        <p:cTn id="58" dur="1000" fill="hold"/>
                                        <p:tgtEl>
                                          <p:spTgt spid="88"/>
                                        </p:tgtEl>
                                        <p:attrNameLst>
                                          <p:attrName>ppt_h</p:attrName>
                                        </p:attrNameLst>
                                      </p:cBhvr>
                                      <p:tavLst>
                                        <p:tav tm="0">
                                          <p:val>
                                            <p:fltVal val="0"/>
                                          </p:val>
                                        </p:tav>
                                        <p:tav tm="100000">
                                          <p:val>
                                            <p:strVal val="#ppt_h"/>
                                          </p:val>
                                        </p:tav>
                                      </p:tavLst>
                                    </p:anim>
                                    <p:anim calcmode="lin" valueType="num">
                                      <p:cBhvr>
                                        <p:cTn id="59" dur="1000" fill="hold"/>
                                        <p:tgtEl>
                                          <p:spTgt spid="88"/>
                                        </p:tgtEl>
                                        <p:attrNameLst>
                                          <p:attrName>style.rotation</p:attrName>
                                        </p:attrNameLst>
                                      </p:cBhvr>
                                      <p:tavLst>
                                        <p:tav tm="0">
                                          <p:val>
                                            <p:fltVal val="90"/>
                                          </p:val>
                                        </p:tav>
                                        <p:tav tm="100000">
                                          <p:val>
                                            <p:fltVal val="0"/>
                                          </p:val>
                                        </p:tav>
                                      </p:tavLst>
                                    </p:anim>
                                    <p:animEffect transition="in" filter="fade">
                                      <p:cBhvr>
                                        <p:cTn id="60" dur="1000"/>
                                        <p:tgtEl>
                                          <p:spTgt spid="88"/>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11"/>
          <a:srcRect/>
          <a:stretch>
            <a:fillRect/>
          </a:stretch>
        </p:blipFill>
        <p:spPr>
          <a:xfrm>
            <a:off x="1333180" y="1796681"/>
            <a:ext cx="4968914" cy="4292965"/>
          </a:xfrm>
          <a:prstGeom prst="rect">
            <a:avLst/>
          </a:prstGeom>
        </p:spPr>
      </p:pic>
      <p:pic>
        <p:nvPicPr>
          <p:cNvPr id="20" name="图片 12">
            <a:extLst>
              <a:ext uri="{FF2B5EF4-FFF2-40B4-BE49-F238E27FC236}">
                <a16:creationId xmlns:a16="http://schemas.microsoft.com/office/drawing/2014/main" id="{D6749A02-9F2B-4159-A4BA-F48EFF98E5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40649" y="642924"/>
            <a:ext cx="4561004" cy="4960028"/>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6492344" y="2109253"/>
            <a:ext cx="3143923"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Nhắc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tin,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điệp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tiếp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đất</a:t>
            </a:r>
            <a:r>
              <a:rPr lang="en-US" sz="2400" b="1" i="1" dirty="0">
                <a:latin typeface="Times New Roman" panose="02020603050405020304" pitchFamily="18" charset="0"/>
                <a:cs typeface="Times New Roman" panose="02020603050405020304" pitchFamily="18" charset="0"/>
              </a:rPr>
              <a:t> - </a:t>
            </a:r>
            <a:r>
              <a:rPr lang="en-US" sz="2400" b="1" i="1" dirty="0" err="1">
                <a:latin typeface="Times New Roman" panose="02020603050405020304" pitchFamily="18" charset="0"/>
                <a:cs typeface="Times New Roman" panose="02020603050405020304" pitchFamily="18" charset="0"/>
              </a:rPr>
              <a:t>cái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nôi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sự</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sống</a:t>
            </a:r>
            <a:r>
              <a:rPr lang="en-US" sz="24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5" name="文本框 2">
            <a:extLst>
              <a:ext uri="{FF2B5EF4-FFF2-40B4-BE49-F238E27FC236}">
                <a16:creationId xmlns:a16="http://schemas.microsoft.com/office/drawing/2014/main" id="{8D9018F5-3DB2-48DB-B3A6-CB50FA55476D}"/>
              </a:ext>
            </a:extLst>
          </p:cNvPr>
          <p:cNvSpPr txBox="1"/>
          <p:nvPr/>
        </p:nvSpPr>
        <p:spPr>
          <a:xfrm>
            <a:off x="1460643" y="96433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6" name="文本框 19">
            <a:extLst>
              <a:ext uri="{FF2B5EF4-FFF2-40B4-BE49-F238E27FC236}">
                <a16:creationId xmlns:a16="http://schemas.microsoft.com/office/drawing/2014/main" id="{8485F1F9-E753-4270-86A8-3C9404172B89}"/>
              </a:ext>
            </a:extLst>
          </p:cNvPr>
          <p:cNvSpPr txBox="1"/>
          <p:nvPr/>
        </p:nvSpPr>
        <p:spPr>
          <a:xfrm>
            <a:off x="2307600" y="934478"/>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1555094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3.</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0" name="图片 38">
            <a:extLst>
              <a:ext uri="{FF2B5EF4-FFF2-40B4-BE49-F238E27FC236}">
                <a16:creationId xmlns:a16="http://schemas.microsoft.com/office/drawing/2014/main" id="{690F56B5-687E-42F9-876A-00F336484C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1106" y="2869349"/>
            <a:ext cx="2978831" cy="3021790"/>
          </a:xfrm>
          <a:prstGeom prst="rect">
            <a:avLst/>
          </a:prstGeom>
        </p:spPr>
      </p:pic>
      <p:pic>
        <p:nvPicPr>
          <p:cNvPr id="21" name="图片 4">
            <a:extLst>
              <a:ext uri="{FF2B5EF4-FFF2-40B4-BE49-F238E27FC236}">
                <a16:creationId xmlns:a16="http://schemas.microsoft.com/office/drawing/2014/main" id="{6D860BCF-E579-4344-8297-2290265B2D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3350" y="2160026"/>
            <a:ext cx="5182253" cy="2591920"/>
          </a:xfrm>
          <a:prstGeom prst="rect">
            <a:avLst/>
          </a:prstGeom>
        </p:spPr>
      </p:pic>
      <p:sp>
        <p:nvSpPr>
          <p:cNvPr id="22" name="TextBox 9">
            <a:extLst>
              <a:ext uri="{FF2B5EF4-FFF2-40B4-BE49-F238E27FC236}">
                <a16:creationId xmlns:a16="http://schemas.microsoft.com/office/drawing/2014/main" id="{324D3D2D-FEAA-48BD-8CBB-2ADEDEB6EAE0}"/>
              </a:ext>
            </a:extLst>
          </p:cNvPr>
          <p:cNvSpPr txBox="1">
            <a:spLocks/>
          </p:cNvSpPr>
          <p:nvPr/>
        </p:nvSpPr>
        <p:spPr>
          <a:xfrm>
            <a:off x="1939915" y="3338920"/>
            <a:ext cx="4572983" cy="1643983"/>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VB Trái Đất – cái nôi của sự sống là một văn bản hoàn chỉnh do chứa đụng thông điệp rõ ràng và tất cả các thông tin đều tập trung vào vấn đề chính.</a:t>
            </a:r>
          </a:p>
          <a:p>
            <a:pPr marL="0" marR="0" lvl="0" indent="0" algn="ctr" defTabSz="914400" rtl="0" eaLnBrk="1" fontAlgn="auto" latinLnBrk="0" hangingPunct="1">
              <a:lnSpc>
                <a:spcPct val="150000"/>
              </a:lnSpc>
              <a:spcBef>
                <a:spcPts val="0"/>
              </a:spcBef>
              <a:spcAft>
                <a:spcPts val="0"/>
              </a:spcAft>
              <a:buClr>
                <a:prstClr val="black">
                  <a:lumMod val="50000"/>
                  <a:lumOff val="50000"/>
                </a:prstClr>
              </a:buClr>
              <a:buSzTx/>
              <a:buFontTx/>
              <a:buNone/>
              <a:tabLst/>
              <a:defRPr/>
            </a:pPr>
            <a:endParaRPr kumimoji="0" lang="zh-CN" altLang="en-US" sz="7200" b="0"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3" name="图片 5">
            <a:extLst>
              <a:ext uri="{FF2B5EF4-FFF2-40B4-BE49-F238E27FC236}">
                <a16:creationId xmlns:a16="http://schemas.microsoft.com/office/drawing/2014/main" id="{A7E23344-3054-4CBF-8B7D-AD6F3D151A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8162" y="5146145"/>
            <a:ext cx="523506" cy="541768"/>
          </a:xfrm>
          <a:prstGeom prst="rect">
            <a:avLst/>
          </a:prstGeom>
        </p:spPr>
      </p:pic>
      <p:pic>
        <p:nvPicPr>
          <p:cNvPr id="30" name="图片 6">
            <a:extLst>
              <a:ext uri="{FF2B5EF4-FFF2-40B4-BE49-F238E27FC236}">
                <a16:creationId xmlns:a16="http://schemas.microsoft.com/office/drawing/2014/main" id="{E35E5F58-70EE-4494-9E53-2687A3AEEA82}"/>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1590100" y="2261414"/>
            <a:ext cx="1072400" cy="971515"/>
          </a:xfrm>
          <a:prstGeom prst="rect">
            <a:avLst/>
          </a:prstGeom>
        </p:spPr>
      </p:pic>
      <p:pic>
        <p:nvPicPr>
          <p:cNvPr id="31" name="图片 9">
            <a:extLst>
              <a:ext uri="{FF2B5EF4-FFF2-40B4-BE49-F238E27FC236}">
                <a16:creationId xmlns:a16="http://schemas.microsoft.com/office/drawing/2014/main" id="{E5A401BA-0489-46FC-B9A8-D7F692037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0463" y="3890054"/>
            <a:ext cx="765140" cy="820230"/>
          </a:xfrm>
          <a:prstGeom prst="rect">
            <a:avLst/>
          </a:prstGeom>
        </p:spPr>
      </p:pic>
    </p:spTree>
    <p:extLst>
      <p:ext uri="{BB962C8B-B14F-4D97-AF65-F5344CB8AC3E}">
        <p14:creationId xmlns:p14="http://schemas.microsoft.com/office/powerpoint/2010/main" val="35436232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750"/>
                                        <p:tgtEl>
                                          <p:spTgt spid="20"/>
                                        </p:tgtEl>
                                      </p:cBhvr>
                                    </p:animEffect>
                                  </p:childTnLst>
                                </p:cTn>
                              </p:par>
                              <p:par>
                                <p:cTn id="23" presetID="14" presetClass="entr" presetSubtype="10" fill="hold" nodeType="withEffect">
                                  <p:stCondLst>
                                    <p:cond delay="25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26" presetClass="entr" presetSubtype="0" fill="hold"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80">
                                          <p:stCondLst>
                                            <p:cond delay="0"/>
                                          </p:stCondLst>
                                        </p:cTn>
                                        <p:tgtEl>
                                          <p:spTgt spid="30"/>
                                        </p:tgtEl>
                                      </p:cBhvr>
                                    </p:animEffect>
                                    <p:anim calcmode="lin" valueType="num">
                                      <p:cBhvr>
                                        <p:cTn id="2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4" dur="26">
                                          <p:stCondLst>
                                            <p:cond delay="650"/>
                                          </p:stCondLst>
                                        </p:cTn>
                                        <p:tgtEl>
                                          <p:spTgt spid="30"/>
                                        </p:tgtEl>
                                      </p:cBhvr>
                                      <p:to x="100000" y="60000"/>
                                    </p:animScale>
                                    <p:animScale>
                                      <p:cBhvr>
                                        <p:cTn id="35" dur="166" decel="50000">
                                          <p:stCondLst>
                                            <p:cond delay="676"/>
                                          </p:stCondLst>
                                        </p:cTn>
                                        <p:tgtEl>
                                          <p:spTgt spid="30"/>
                                        </p:tgtEl>
                                      </p:cBhvr>
                                      <p:to x="100000" y="100000"/>
                                    </p:animScale>
                                    <p:animScale>
                                      <p:cBhvr>
                                        <p:cTn id="36" dur="26">
                                          <p:stCondLst>
                                            <p:cond delay="1312"/>
                                          </p:stCondLst>
                                        </p:cTn>
                                        <p:tgtEl>
                                          <p:spTgt spid="30"/>
                                        </p:tgtEl>
                                      </p:cBhvr>
                                      <p:to x="100000" y="80000"/>
                                    </p:animScale>
                                    <p:animScale>
                                      <p:cBhvr>
                                        <p:cTn id="37" dur="166" decel="50000">
                                          <p:stCondLst>
                                            <p:cond delay="1338"/>
                                          </p:stCondLst>
                                        </p:cTn>
                                        <p:tgtEl>
                                          <p:spTgt spid="30"/>
                                        </p:tgtEl>
                                      </p:cBhvr>
                                      <p:to x="100000" y="100000"/>
                                    </p:animScale>
                                    <p:animScale>
                                      <p:cBhvr>
                                        <p:cTn id="38" dur="26">
                                          <p:stCondLst>
                                            <p:cond delay="1642"/>
                                          </p:stCondLst>
                                        </p:cTn>
                                        <p:tgtEl>
                                          <p:spTgt spid="30"/>
                                        </p:tgtEl>
                                      </p:cBhvr>
                                      <p:to x="100000" y="90000"/>
                                    </p:animScale>
                                    <p:animScale>
                                      <p:cBhvr>
                                        <p:cTn id="39" dur="166" decel="50000">
                                          <p:stCondLst>
                                            <p:cond delay="1668"/>
                                          </p:stCondLst>
                                        </p:cTn>
                                        <p:tgtEl>
                                          <p:spTgt spid="30"/>
                                        </p:tgtEl>
                                      </p:cBhvr>
                                      <p:to x="100000" y="100000"/>
                                    </p:animScale>
                                    <p:animScale>
                                      <p:cBhvr>
                                        <p:cTn id="40" dur="26">
                                          <p:stCondLst>
                                            <p:cond delay="1808"/>
                                          </p:stCondLst>
                                        </p:cTn>
                                        <p:tgtEl>
                                          <p:spTgt spid="30"/>
                                        </p:tgtEl>
                                      </p:cBhvr>
                                      <p:to x="100000" y="95000"/>
                                    </p:animScale>
                                    <p:animScale>
                                      <p:cBhvr>
                                        <p:cTn id="41" dur="166" decel="50000">
                                          <p:stCondLst>
                                            <p:cond delay="1834"/>
                                          </p:stCondLst>
                                        </p:cTn>
                                        <p:tgtEl>
                                          <p:spTgt spid="30"/>
                                        </p:tgtEl>
                                      </p:cBhvr>
                                      <p:to x="100000" y="100000"/>
                                    </p:animScale>
                                  </p:childTnLst>
                                </p:cTn>
                              </p:par>
                              <p:par>
                                <p:cTn id="42" presetID="14" presetClass="entr" presetSubtype="10" fill="hold" nodeType="with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par>
                                <p:cTn id="45" presetID="42" presetClass="entr" presetSubtype="0" fill="hold"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506" y="4547013"/>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7" name="组合 16"/>
          <p:cNvGrpSpPr/>
          <p:nvPr/>
        </p:nvGrpSpPr>
        <p:grpSpPr>
          <a:xfrm>
            <a:off x="1296795" y="1263836"/>
            <a:ext cx="4172769" cy="1582872"/>
            <a:chOff x="1158600" y="1570214"/>
            <a:chExt cx="5202096" cy="1582872"/>
          </a:xfrm>
        </p:grpSpPr>
        <p:sp>
          <p:nvSpPr>
            <p:cNvPr id="18" name="矩形 17">
              <a:extLst>
                <a:ext uri="{FF2B5EF4-FFF2-40B4-BE49-F238E27FC236}">
                  <a16:creationId xmlns:a16="http://schemas.microsoft.com/office/drawing/2014/main" id="{BA470F2E-80F2-4DE8-81CE-707F27B30EC4}"/>
                </a:ext>
              </a:extLst>
            </p:cNvPr>
            <p:cNvSpPr/>
            <p:nvPr/>
          </p:nvSpPr>
          <p:spPr>
            <a:xfrm>
              <a:off x="2568481" y="1992629"/>
              <a:ext cx="3792215" cy="1160457"/>
            </a:xfrm>
            <a:prstGeom prst="rect">
              <a:avLst/>
            </a:prstGeom>
          </p:spPr>
          <p:txBody>
            <a:bodyPr wrap="square">
              <a:noAutofit/>
            </a:bodyPr>
            <a:lstStyle/>
            <a:p>
              <a:r>
                <a:rPr lang="vi-VN">
                  <a:latin typeface="+mj-lt"/>
                </a:rPr>
                <a:t>Trái đất hành tinh duy nhất trong hệ Mặt trời có sự sống. </a:t>
              </a:r>
              <a:endParaRPr lang="en-US">
                <a:latin typeface="+mj-lt"/>
              </a:endParaRPr>
            </a:p>
          </p:txBody>
        </p:sp>
        <p:sp>
          <p:nvSpPr>
            <p:cNvPr id="19" name="矩形 18">
              <a:extLst>
                <a:ext uri="{FF2B5EF4-FFF2-40B4-BE49-F238E27FC236}">
                  <a16:creationId xmlns:a16="http://schemas.microsoft.com/office/drawing/2014/main" id="{A86A831D-62BD-4F27-A690-E525E487E15B}"/>
                </a:ext>
              </a:extLst>
            </p:cNvPr>
            <p:cNvSpPr/>
            <p:nvPr/>
          </p:nvSpPr>
          <p:spPr>
            <a:xfrm>
              <a:off x="1158600" y="1570214"/>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01</a:t>
              </a:r>
              <a:endParaRPr lang="zh-CN" altLang="en-US" sz="2400" b="1" noProof="1">
                <a:solidFill>
                  <a:srgbClr val="1E5AA4"/>
                </a:solidFill>
                <a:latin typeface="+mj-lt"/>
                <a:ea typeface="微软雅黑" panose="020B0503020204020204" pitchFamily="34" charset="-122"/>
              </a:endParaRPr>
            </a:p>
          </p:txBody>
        </p:sp>
      </p:grpSp>
      <p:grpSp>
        <p:nvGrpSpPr>
          <p:cNvPr id="20" name="组合 19"/>
          <p:cNvGrpSpPr/>
          <p:nvPr/>
        </p:nvGrpSpPr>
        <p:grpSpPr>
          <a:xfrm>
            <a:off x="5976749" y="1252924"/>
            <a:ext cx="5003113" cy="1593785"/>
            <a:chOff x="1757495" y="1480596"/>
            <a:chExt cx="6237269" cy="1593785"/>
          </a:xfrm>
        </p:grpSpPr>
        <p:sp>
          <p:nvSpPr>
            <p:cNvPr id="21" name="矩形 20">
              <a:extLst>
                <a:ext uri="{FF2B5EF4-FFF2-40B4-BE49-F238E27FC236}">
                  <a16:creationId xmlns:a16="http://schemas.microsoft.com/office/drawing/2014/main" id="{BA470F2E-80F2-4DE8-81CE-707F27B30EC4}"/>
                </a:ext>
              </a:extLst>
            </p:cNvPr>
            <p:cNvSpPr/>
            <p:nvPr/>
          </p:nvSpPr>
          <p:spPr>
            <a:xfrm>
              <a:off x="3047998" y="1913924"/>
              <a:ext cx="4946766" cy="1160457"/>
            </a:xfrm>
            <a:prstGeom prst="rect">
              <a:avLst/>
            </a:prstGeom>
          </p:spPr>
          <p:txBody>
            <a:bodyPr wrap="square">
              <a:noAutofit/>
            </a:bodyPr>
            <a:lstStyle/>
            <a:p>
              <a:r>
                <a:rPr lang="vi-VN">
                  <a:latin typeface="+mj-lt"/>
                </a:rPr>
                <a:t>Nước là tài nguyên bao phủ 2/3 bề mặt Trái đất. Nhờ có nước sự sống trên Trái đất được duy trì, phát triển phong phú.</a:t>
              </a:r>
              <a:endParaRPr lang="en-US">
                <a:latin typeface="+mj-lt"/>
              </a:endParaRPr>
            </a:p>
          </p:txBody>
        </p:sp>
        <p:sp>
          <p:nvSpPr>
            <p:cNvPr id="22" name="矩形 21">
              <a:extLst>
                <a:ext uri="{FF2B5EF4-FFF2-40B4-BE49-F238E27FC236}">
                  <a16:creationId xmlns:a16="http://schemas.microsoft.com/office/drawing/2014/main" id="{A86A831D-62BD-4F27-A690-E525E487E15B}"/>
                </a:ext>
              </a:extLst>
            </p:cNvPr>
            <p:cNvSpPr/>
            <p:nvPr/>
          </p:nvSpPr>
          <p:spPr>
            <a:xfrm>
              <a:off x="1757495" y="1480596"/>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02</a:t>
              </a:r>
              <a:endParaRPr lang="zh-CN" altLang="en-US" sz="2400" b="1" noProof="1">
                <a:solidFill>
                  <a:srgbClr val="1E5AA4"/>
                </a:solidFill>
                <a:latin typeface="+mj-lt"/>
                <a:ea typeface="微软雅黑" panose="020B0503020204020204" pitchFamily="34" charset="-122"/>
              </a:endParaRPr>
            </a:p>
          </p:txBody>
        </p:sp>
      </p:grpSp>
      <p:grpSp>
        <p:nvGrpSpPr>
          <p:cNvPr id="23" name="组合 22"/>
          <p:cNvGrpSpPr/>
          <p:nvPr/>
        </p:nvGrpSpPr>
        <p:grpSpPr>
          <a:xfrm>
            <a:off x="1296795" y="2648635"/>
            <a:ext cx="4574422" cy="1660544"/>
            <a:chOff x="1392645" y="1385982"/>
            <a:chExt cx="5702829" cy="1660544"/>
          </a:xfrm>
        </p:grpSpPr>
        <p:sp>
          <p:nvSpPr>
            <p:cNvPr id="24" name="矩形 23">
              <a:extLst>
                <a:ext uri="{FF2B5EF4-FFF2-40B4-BE49-F238E27FC236}">
                  <a16:creationId xmlns:a16="http://schemas.microsoft.com/office/drawing/2014/main" id="{BA470F2E-80F2-4DE8-81CE-707F27B30EC4}"/>
                </a:ext>
              </a:extLst>
            </p:cNvPr>
            <p:cNvSpPr/>
            <p:nvPr/>
          </p:nvSpPr>
          <p:spPr>
            <a:xfrm>
              <a:off x="2784821" y="1886069"/>
              <a:ext cx="4310653" cy="1160457"/>
            </a:xfrm>
            <a:prstGeom prst="rect">
              <a:avLst/>
            </a:prstGeom>
          </p:spPr>
          <p:txBody>
            <a:bodyPr wrap="square">
              <a:noAutofit/>
            </a:bodyPr>
            <a:lstStyle/>
            <a:p>
              <a:r>
                <a:rPr lang="vi-VN">
                  <a:latin typeface="+mj-lt"/>
                </a:rPr>
                <a:t>Trái đất là nơi cư trụ của muôn loài động vật từ bậc thấp đến bậc cao.</a:t>
              </a:r>
              <a:endParaRPr lang="en-US">
                <a:latin typeface="+mj-lt"/>
              </a:endParaRPr>
            </a:p>
          </p:txBody>
        </p:sp>
        <p:sp>
          <p:nvSpPr>
            <p:cNvPr id="25" name="矩形 24">
              <a:extLst>
                <a:ext uri="{FF2B5EF4-FFF2-40B4-BE49-F238E27FC236}">
                  <a16:creationId xmlns:a16="http://schemas.microsoft.com/office/drawing/2014/main" id="{A86A831D-62BD-4F27-A690-E525E487E15B}"/>
                </a:ext>
              </a:extLst>
            </p:cNvPr>
            <p:cNvSpPr/>
            <p:nvPr/>
          </p:nvSpPr>
          <p:spPr>
            <a:xfrm>
              <a:off x="1392645" y="1385982"/>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03</a:t>
              </a:r>
              <a:endParaRPr lang="zh-CN" altLang="en-US" sz="2400" b="1" noProof="1">
                <a:solidFill>
                  <a:srgbClr val="1E5AA4"/>
                </a:solidFill>
                <a:latin typeface="+mj-lt"/>
                <a:ea typeface="微软雅黑" panose="020B0503020204020204" pitchFamily="34" charset="-122"/>
              </a:endParaRPr>
            </a:p>
          </p:txBody>
        </p:sp>
      </p:grpSp>
      <p:grpSp>
        <p:nvGrpSpPr>
          <p:cNvPr id="26" name="组合 25"/>
          <p:cNvGrpSpPr/>
          <p:nvPr/>
        </p:nvGrpSpPr>
        <p:grpSpPr>
          <a:xfrm>
            <a:off x="5969859" y="2638147"/>
            <a:ext cx="4696601" cy="1661747"/>
            <a:chOff x="1629340" y="1375494"/>
            <a:chExt cx="5855144" cy="1661747"/>
          </a:xfrm>
        </p:grpSpPr>
        <p:sp>
          <p:nvSpPr>
            <p:cNvPr id="27" name="矩形 26">
              <a:extLst>
                <a:ext uri="{FF2B5EF4-FFF2-40B4-BE49-F238E27FC236}">
                  <a16:creationId xmlns:a16="http://schemas.microsoft.com/office/drawing/2014/main" id="{BA470F2E-80F2-4DE8-81CE-707F27B30EC4}"/>
                </a:ext>
              </a:extLst>
            </p:cNvPr>
            <p:cNvSpPr/>
            <p:nvPr/>
          </p:nvSpPr>
          <p:spPr>
            <a:xfrm>
              <a:off x="2993247" y="1876784"/>
              <a:ext cx="4491237" cy="1160457"/>
            </a:xfrm>
            <a:prstGeom prst="rect">
              <a:avLst/>
            </a:prstGeom>
          </p:spPr>
          <p:txBody>
            <a:bodyPr wrap="square">
              <a:noAutofit/>
            </a:bodyPr>
            <a:lstStyle/>
            <a:p>
              <a:r>
                <a:rPr lang="vi-VN">
                  <a:latin typeface="+mj-lt"/>
                </a:rPr>
                <a:t>Con người trên Trái đất khai thác tài nguyên thiên nhiên một các bừa bãi</a:t>
              </a:r>
              <a:endParaRPr lang="en-US">
                <a:latin typeface="+mj-lt"/>
              </a:endParaRPr>
            </a:p>
          </p:txBody>
        </p:sp>
        <p:sp>
          <p:nvSpPr>
            <p:cNvPr id="28" name="矩形 27">
              <a:extLst>
                <a:ext uri="{FF2B5EF4-FFF2-40B4-BE49-F238E27FC236}">
                  <a16:creationId xmlns:a16="http://schemas.microsoft.com/office/drawing/2014/main" id="{A86A831D-62BD-4F27-A690-E525E487E15B}"/>
                </a:ext>
              </a:extLst>
            </p:cNvPr>
            <p:cNvSpPr/>
            <p:nvPr/>
          </p:nvSpPr>
          <p:spPr>
            <a:xfrm>
              <a:off x="1629340" y="1375494"/>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04</a:t>
              </a:r>
              <a:endParaRPr lang="zh-CN" altLang="en-US" sz="2400" b="1" noProof="1">
                <a:solidFill>
                  <a:srgbClr val="1E5AA4"/>
                </a:solidFill>
                <a:latin typeface="+mj-lt"/>
                <a:ea typeface="微软雅黑" panose="020B0503020204020204" pitchFamily="34" charset="-122"/>
              </a:endParaRPr>
            </a:p>
          </p:txBody>
        </p:sp>
      </p:grpSp>
      <p:pic>
        <p:nvPicPr>
          <p:cNvPr id="29" name="图片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3689" y="1415489"/>
            <a:ext cx="560595" cy="634032"/>
          </a:xfrm>
          <a:prstGeom prst="rect">
            <a:avLst/>
          </a:prstGeom>
        </p:spPr>
      </p:pic>
      <p:pic>
        <p:nvPicPr>
          <p:cNvPr id="30" name="图片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12015" y="2807424"/>
            <a:ext cx="560595" cy="561706"/>
          </a:xfrm>
          <a:prstGeom prst="rect">
            <a:avLst/>
          </a:prstGeom>
        </p:spPr>
      </p:pic>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382" y="2822421"/>
            <a:ext cx="560595" cy="634032"/>
          </a:xfrm>
          <a:prstGeom prst="rect">
            <a:avLst/>
          </a:prstGeom>
        </p:spPr>
      </p:pic>
      <p:pic>
        <p:nvPicPr>
          <p:cNvPr id="32"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26389" y="1450422"/>
            <a:ext cx="560595" cy="561706"/>
          </a:xfrm>
          <a:prstGeom prst="rect">
            <a:avLst/>
          </a:prstGeom>
        </p:spPr>
      </p:pic>
      <p:cxnSp>
        <p:nvCxnSpPr>
          <p:cNvPr id="33" name="直接连接符 32">
            <a:extLst>
              <a:ext uri="{FF2B5EF4-FFF2-40B4-BE49-F238E27FC236}">
                <a16:creationId xmlns:a16="http://schemas.microsoft.com/office/drawing/2014/main" id="{1D921CB1-EA05-455B-81A1-B97485C43BEC}"/>
              </a:ext>
            </a:extLst>
          </p:cNvPr>
          <p:cNvCxnSpPr/>
          <p:nvPr/>
        </p:nvCxnSpPr>
        <p:spPr>
          <a:xfrm>
            <a:off x="6138134" y="1243132"/>
            <a:ext cx="0" cy="4078717"/>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921CB1-EA05-455B-81A1-B97485C43BEC}"/>
              </a:ext>
            </a:extLst>
          </p:cNvPr>
          <p:cNvCxnSpPr/>
          <p:nvPr/>
        </p:nvCxnSpPr>
        <p:spPr>
          <a:xfrm flipV="1">
            <a:off x="1975273" y="2637343"/>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089891-CC64-4053-B0CA-44AD326EB75E}"/>
              </a:ext>
            </a:extLst>
          </p:cNvPr>
          <p:cNvSpPr/>
          <p:nvPr/>
        </p:nvSpPr>
        <p:spPr>
          <a:xfrm>
            <a:off x="4354655" y="314325"/>
            <a:ext cx="3417837" cy="523220"/>
          </a:xfrm>
          <a:prstGeom prst="rect">
            <a:avLst/>
          </a:prstGeom>
          <a:solidFill>
            <a:schemeClr val="accent2"/>
          </a:solidFill>
        </p:spPr>
        <p:txBody>
          <a:bodyPr wrap="square">
            <a:spAutoFit/>
          </a:bodyPr>
          <a:lstStyle/>
          <a:p>
            <a:pPr algn="just">
              <a:spcAft>
                <a:spcPts val="0"/>
              </a:spcAft>
            </a:pPr>
            <a:r>
              <a:rPr lang="en-US" sz="2800" b="1" kern="100">
                <a:solidFill>
                  <a:schemeClr val="bg1"/>
                </a:solidFill>
                <a:effectLst/>
                <a:latin typeface="Times New Roman" panose="02020603050405020304" pitchFamily="18" charset="0"/>
                <a:ea typeface="SimSun" panose="02010600030101010101" pitchFamily="2" charset="-122"/>
              </a:rPr>
              <a:t>Th</a:t>
            </a:r>
            <a:r>
              <a:rPr lang="en-US" sz="2800" b="1" kern="100">
                <a:solidFill>
                  <a:schemeClr val="bg1"/>
                </a:solidFill>
                <a:latin typeface="Times New Roman" panose="02020603050405020304" pitchFamily="18" charset="0"/>
                <a:ea typeface="SimSun" panose="02010600030101010101" pitchFamily="2" charset="-122"/>
              </a:rPr>
              <a:t>ông tin từ văn bản</a:t>
            </a:r>
            <a:endParaRPr lang="en-US" sz="2400" b="1" kern="100">
              <a:solidFill>
                <a:schemeClr val="bg1"/>
              </a:solidFill>
              <a:effectLst/>
              <a:latin typeface="Times New Roman" panose="02020603050405020304" pitchFamily="18" charset="0"/>
              <a:ea typeface="SimSun" panose="02010600030101010101" pitchFamily="2" charset="-122"/>
            </a:endParaRPr>
          </a:p>
        </p:txBody>
      </p:sp>
      <p:cxnSp>
        <p:nvCxnSpPr>
          <p:cNvPr id="35" name="直接连接符 33">
            <a:extLst>
              <a:ext uri="{FF2B5EF4-FFF2-40B4-BE49-F238E27FC236}">
                <a16:creationId xmlns:a16="http://schemas.microsoft.com/office/drawing/2014/main" id="{62A9CCC6-4BD4-4E33-B843-CAC0D04D84AE}"/>
              </a:ext>
            </a:extLst>
          </p:cNvPr>
          <p:cNvCxnSpPr/>
          <p:nvPr/>
        </p:nvCxnSpPr>
        <p:spPr>
          <a:xfrm flipV="1">
            <a:off x="1975273" y="3996471"/>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36" name="组合 22">
            <a:extLst>
              <a:ext uri="{FF2B5EF4-FFF2-40B4-BE49-F238E27FC236}">
                <a16:creationId xmlns:a16="http://schemas.microsoft.com/office/drawing/2014/main" id="{7B1DD385-8DA8-4091-B66F-6677147C7610}"/>
              </a:ext>
            </a:extLst>
          </p:cNvPr>
          <p:cNvGrpSpPr/>
          <p:nvPr/>
        </p:nvGrpSpPr>
        <p:grpSpPr>
          <a:xfrm>
            <a:off x="1233891" y="4128095"/>
            <a:ext cx="4478229" cy="1630634"/>
            <a:chOff x="1354530" y="1254461"/>
            <a:chExt cx="5582906" cy="1630634"/>
          </a:xfrm>
        </p:grpSpPr>
        <p:sp>
          <p:nvSpPr>
            <p:cNvPr id="37" name="矩形 23">
              <a:extLst>
                <a:ext uri="{FF2B5EF4-FFF2-40B4-BE49-F238E27FC236}">
                  <a16:creationId xmlns:a16="http://schemas.microsoft.com/office/drawing/2014/main" id="{D96BC77A-AC28-4E34-91FD-D5595E3EBA52}"/>
                </a:ext>
              </a:extLst>
            </p:cNvPr>
            <p:cNvSpPr/>
            <p:nvPr/>
          </p:nvSpPr>
          <p:spPr>
            <a:xfrm>
              <a:off x="2849107" y="1724638"/>
              <a:ext cx="4088329" cy="1160457"/>
            </a:xfrm>
            <a:prstGeom prst="rect">
              <a:avLst/>
            </a:prstGeom>
          </p:spPr>
          <p:txBody>
            <a:bodyPr wrap="square">
              <a:noAutofit/>
            </a:bodyPr>
            <a:lstStyle/>
            <a:p>
              <a:r>
                <a:rPr lang="vi-VN">
                  <a:latin typeface="+mj-lt"/>
                </a:rPr>
                <a:t>Trái đất đang từng ngày từng giờ bị tổn thương nghiêm trọng</a:t>
              </a:r>
              <a:endParaRPr lang="en-US">
                <a:latin typeface="+mj-lt"/>
              </a:endParaRPr>
            </a:p>
            <a:p>
              <a:pPr>
                <a:lnSpc>
                  <a:spcPct val="150000"/>
                </a:lnSpc>
                <a:buClr>
                  <a:schemeClr val="tx1">
                    <a:lumMod val="50000"/>
                    <a:lumOff val="50000"/>
                  </a:schemeClr>
                </a:buClr>
              </a:pPr>
              <a:r>
                <a:rPr lang="zh-CN" altLang="en-US" sz="1600" noProof="1">
                  <a:solidFill>
                    <a:srgbClr val="1E5AA4"/>
                  </a:solidFill>
                  <a:latin typeface="+mj-lt"/>
                  <a:ea typeface="微软雅黑" panose="020B0503020204020204" pitchFamily="34" charset="-122"/>
                </a:rPr>
                <a:t/>
              </a:r>
              <a:br>
                <a:rPr lang="zh-CN" altLang="en-US" sz="1600" noProof="1">
                  <a:solidFill>
                    <a:srgbClr val="1E5AA4"/>
                  </a:solidFill>
                  <a:latin typeface="+mj-lt"/>
                  <a:ea typeface="微软雅黑" panose="020B0503020204020204" pitchFamily="34" charset="-122"/>
                </a:rPr>
              </a:br>
              <a:endParaRPr lang="zh-CN" altLang="en-US" sz="1600" noProof="1">
                <a:solidFill>
                  <a:srgbClr val="1E5AA4"/>
                </a:solidFill>
                <a:latin typeface="+mj-lt"/>
                <a:ea typeface="微软雅黑" panose="020B0503020204020204" pitchFamily="34" charset="-122"/>
              </a:endParaRPr>
            </a:p>
          </p:txBody>
        </p:sp>
        <p:sp>
          <p:nvSpPr>
            <p:cNvPr id="38" name="矩形 24">
              <a:extLst>
                <a:ext uri="{FF2B5EF4-FFF2-40B4-BE49-F238E27FC236}">
                  <a16:creationId xmlns:a16="http://schemas.microsoft.com/office/drawing/2014/main" id="{EF799CEF-C62F-450E-AC28-7926217DC893}"/>
                </a:ext>
              </a:extLst>
            </p:cNvPr>
            <p:cNvSpPr/>
            <p:nvPr/>
          </p:nvSpPr>
          <p:spPr>
            <a:xfrm>
              <a:off x="1354530" y="1254461"/>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05</a:t>
              </a:r>
              <a:endParaRPr lang="zh-CN" altLang="en-US" sz="2400" b="1" noProof="1">
                <a:solidFill>
                  <a:srgbClr val="1E5AA4"/>
                </a:solidFill>
                <a:latin typeface="+mj-lt"/>
                <a:ea typeface="微软雅黑" panose="020B0503020204020204" pitchFamily="34" charset="-122"/>
              </a:endParaRPr>
            </a:p>
          </p:txBody>
        </p:sp>
      </p:grpSp>
      <p:grpSp>
        <p:nvGrpSpPr>
          <p:cNvPr id="39" name="组合 25">
            <a:extLst>
              <a:ext uri="{FF2B5EF4-FFF2-40B4-BE49-F238E27FC236}">
                <a16:creationId xmlns:a16="http://schemas.microsoft.com/office/drawing/2014/main" id="{22F3619E-4043-4D60-8CA3-F25EE4BD280A}"/>
              </a:ext>
            </a:extLst>
          </p:cNvPr>
          <p:cNvGrpSpPr/>
          <p:nvPr/>
        </p:nvGrpSpPr>
        <p:grpSpPr>
          <a:xfrm>
            <a:off x="6022487" y="4080377"/>
            <a:ext cx="4910680" cy="1644867"/>
            <a:chOff x="1735256" y="1206743"/>
            <a:chExt cx="6122031" cy="1644867"/>
          </a:xfrm>
        </p:grpSpPr>
        <p:sp>
          <p:nvSpPr>
            <p:cNvPr id="40" name="矩形 26">
              <a:extLst>
                <a:ext uri="{FF2B5EF4-FFF2-40B4-BE49-F238E27FC236}">
                  <a16:creationId xmlns:a16="http://schemas.microsoft.com/office/drawing/2014/main" id="{6733A191-39C2-4E4D-B653-7D9EEB0549CF}"/>
                </a:ext>
              </a:extLst>
            </p:cNvPr>
            <p:cNvSpPr/>
            <p:nvPr/>
          </p:nvSpPr>
          <p:spPr>
            <a:xfrm>
              <a:off x="3044477" y="1691153"/>
              <a:ext cx="4812810" cy="1160457"/>
            </a:xfrm>
            <a:prstGeom prst="rect">
              <a:avLst/>
            </a:prstGeom>
          </p:spPr>
          <p:txBody>
            <a:bodyPr wrap="square">
              <a:noAutofit/>
            </a:bodyPr>
            <a:lstStyle/>
            <a:p>
              <a:r>
                <a:rPr lang="vi-VN">
                  <a:latin typeface="+mj-lt"/>
                </a:rPr>
                <a:t>Thông điệp từ văn bản: Con người cần có những suy nghĩ nghiêm túc và hành động tích cực để bảo vệ hành tinh xanh. Đó là vấn đề cấp thiết và cấp bách. </a:t>
              </a:r>
              <a:endParaRPr lang="en-US">
                <a:latin typeface="+mj-lt"/>
              </a:endParaRPr>
            </a:p>
          </p:txBody>
        </p:sp>
        <p:sp>
          <p:nvSpPr>
            <p:cNvPr id="41" name="矩形 27">
              <a:extLst>
                <a:ext uri="{FF2B5EF4-FFF2-40B4-BE49-F238E27FC236}">
                  <a16:creationId xmlns:a16="http://schemas.microsoft.com/office/drawing/2014/main" id="{8343BB17-93CC-474C-B957-F508A4F163FC}"/>
                </a:ext>
              </a:extLst>
            </p:cNvPr>
            <p:cNvSpPr/>
            <p:nvPr/>
          </p:nvSpPr>
          <p:spPr>
            <a:xfrm>
              <a:off x="1735256" y="1206743"/>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06</a:t>
              </a:r>
              <a:endParaRPr lang="zh-CN" altLang="en-US" sz="2400" b="1" noProof="1">
                <a:solidFill>
                  <a:srgbClr val="1E5AA4"/>
                </a:solidFill>
                <a:latin typeface="+mj-lt"/>
                <a:ea typeface="微软雅黑" panose="020B0503020204020204" pitchFamily="34" charset="-122"/>
              </a:endParaRPr>
            </a:p>
          </p:txBody>
        </p:sp>
      </p:grpSp>
      <p:pic>
        <p:nvPicPr>
          <p:cNvPr id="42" name="图片 29">
            <a:extLst>
              <a:ext uri="{FF2B5EF4-FFF2-40B4-BE49-F238E27FC236}">
                <a16:creationId xmlns:a16="http://schemas.microsoft.com/office/drawing/2014/main" id="{9A490FAF-CE17-4773-9309-AD0DEB13C5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3044" y="4255637"/>
            <a:ext cx="560595" cy="561706"/>
          </a:xfrm>
          <a:prstGeom prst="rect">
            <a:avLst/>
          </a:prstGeom>
        </p:spPr>
      </p:pic>
      <p:pic>
        <p:nvPicPr>
          <p:cNvPr id="43" name="图片 30">
            <a:extLst>
              <a:ext uri="{FF2B5EF4-FFF2-40B4-BE49-F238E27FC236}">
                <a16:creationId xmlns:a16="http://schemas.microsoft.com/office/drawing/2014/main" id="{588C1B68-6270-4038-9E3B-1AD4D0C794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6026" y="4219474"/>
            <a:ext cx="560595" cy="634032"/>
          </a:xfrm>
          <a:prstGeom prst="rect">
            <a:avLst/>
          </a:prstGeom>
        </p:spPr>
      </p:pic>
    </p:spTree>
    <p:extLst>
      <p:ext uri="{BB962C8B-B14F-4D97-AF65-F5344CB8AC3E}">
        <p14:creationId xmlns:p14="http://schemas.microsoft.com/office/powerpoint/2010/main" val="1140195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1000"/>
                                        <p:tgtEl>
                                          <p:spTgt spid="99"/>
                                        </p:tgtEl>
                                      </p:cBhvr>
                                    </p:animEffect>
                                    <p:anim calcmode="lin" valueType="num">
                                      <p:cBhvr>
                                        <p:cTn id="25" dur="1000" fill="hold"/>
                                        <p:tgtEl>
                                          <p:spTgt spid="99"/>
                                        </p:tgtEl>
                                        <p:attrNameLst>
                                          <p:attrName>ppt_x</p:attrName>
                                        </p:attrNameLst>
                                      </p:cBhvr>
                                      <p:tavLst>
                                        <p:tav tm="0">
                                          <p:val>
                                            <p:strVal val="#ppt_x"/>
                                          </p:val>
                                        </p:tav>
                                        <p:tav tm="100000">
                                          <p:val>
                                            <p:strVal val="#ppt_x"/>
                                          </p:val>
                                        </p:tav>
                                      </p:tavLst>
                                    </p:anim>
                                    <p:anim calcmode="lin" valueType="num">
                                      <p:cBhvr>
                                        <p:cTn id="26" dur="1000" fill="hold"/>
                                        <p:tgtEl>
                                          <p:spTgt spid="9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anim calcmode="lin" valueType="num">
                                      <p:cBhvr>
                                        <p:cTn id="30" dur="1000" fill="hold"/>
                                        <p:tgtEl>
                                          <p:spTgt spid="98"/>
                                        </p:tgtEl>
                                        <p:attrNameLst>
                                          <p:attrName>ppt_x</p:attrName>
                                        </p:attrNameLst>
                                      </p:cBhvr>
                                      <p:tavLst>
                                        <p:tav tm="0">
                                          <p:val>
                                            <p:strVal val="#ppt_x"/>
                                          </p:val>
                                        </p:tav>
                                        <p:tav tm="100000">
                                          <p:val>
                                            <p:strVal val="#ppt_x"/>
                                          </p:val>
                                        </p:tav>
                                      </p:tavLst>
                                    </p:anim>
                                    <p:anim calcmode="lin" valueType="num">
                                      <p:cBhvr>
                                        <p:cTn id="31" dur="1000" fill="hold"/>
                                        <p:tgtEl>
                                          <p:spTgt spid="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1000"/>
                                        <p:tgtEl>
                                          <p:spTgt spid="100"/>
                                        </p:tgtEl>
                                      </p:cBhvr>
                                    </p:animEffect>
                                    <p:anim calcmode="lin" valueType="num">
                                      <p:cBhvr>
                                        <p:cTn id="35" dur="1000" fill="hold"/>
                                        <p:tgtEl>
                                          <p:spTgt spid="100"/>
                                        </p:tgtEl>
                                        <p:attrNameLst>
                                          <p:attrName>ppt_x</p:attrName>
                                        </p:attrNameLst>
                                      </p:cBhvr>
                                      <p:tavLst>
                                        <p:tav tm="0">
                                          <p:val>
                                            <p:strVal val="#ppt_x"/>
                                          </p:val>
                                        </p:tav>
                                        <p:tav tm="100000">
                                          <p:val>
                                            <p:strVal val="#ppt_x"/>
                                          </p:val>
                                        </p:tav>
                                      </p:tavLst>
                                    </p:anim>
                                    <p:anim calcmode="lin" valueType="num">
                                      <p:cBhvr>
                                        <p:cTn id="36" dur="1000" fill="hold"/>
                                        <p:tgtEl>
                                          <p:spTgt spid="100"/>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150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0-#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 presetClass="entr" presetSubtype="16" fill="hold" nodeType="afterEffect">
                                  <p:stCondLst>
                                    <p:cond delay="100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750"/>
                                        <p:tgtEl>
                                          <p:spTgt spid="17"/>
                                        </p:tgtEl>
                                      </p:cBhvr>
                                    </p:animEffect>
                                  </p:childTnLst>
                                </p:cTn>
                              </p:par>
                            </p:childTnLst>
                          </p:cTn>
                        </p:par>
                        <p:par>
                          <p:cTn id="50" fill="hold">
                            <p:stCondLst>
                              <p:cond delay="750"/>
                            </p:stCondLst>
                            <p:childTnLst>
                              <p:par>
                                <p:cTn id="51" presetID="6" presetClass="entr" presetSubtype="16" fill="hold" nodeType="afterEffect">
                                  <p:stCondLst>
                                    <p:cond delay="1000"/>
                                  </p:stCondLst>
                                  <p:childTnLst>
                                    <p:set>
                                      <p:cBhvr>
                                        <p:cTn id="52" dur="1" fill="hold">
                                          <p:stCondLst>
                                            <p:cond delay="0"/>
                                          </p:stCondLst>
                                        </p:cTn>
                                        <p:tgtEl>
                                          <p:spTgt spid="32"/>
                                        </p:tgtEl>
                                        <p:attrNameLst>
                                          <p:attrName>style.visibility</p:attrName>
                                        </p:attrNameLst>
                                      </p:cBhvr>
                                      <p:to>
                                        <p:strVal val="visible"/>
                                      </p:to>
                                    </p:set>
                                    <p:animEffect transition="in" filter="circle(i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750"/>
                                        <p:tgtEl>
                                          <p:spTgt spid="20"/>
                                        </p:tgtEl>
                                      </p:cBhvr>
                                    </p:animEffect>
                                  </p:childTnLst>
                                </p:cTn>
                              </p:par>
                            </p:childTnLst>
                          </p:cTn>
                        </p:par>
                        <p:par>
                          <p:cTn id="59" fill="hold">
                            <p:stCondLst>
                              <p:cond delay="750"/>
                            </p:stCondLst>
                            <p:childTnLst>
                              <p:par>
                                <p:cTn id="60" presetID="6" presetClass="entr" presetSubtype="16" fill="hold" nodeType="afterEffect">
                                  <p:stCondLst>
                                    <p:cond delay="1000"/>
                                  </p:stCondLst>
                                  <p:childTnLst>
                                    <p:set>
                                      <p:cBhvr>
                                        <p:cTn id="61" dur="1" fill="hold">
                                          <p:stCondLst>
                                            <p:cond delay="0"/>
                                          </p:stCondLst>
                                        </p:cTn>
                                        <p:tgtEl>
                                          <p:spTgt spid="30"/>
                                        </p:tgtEl>
                                        <p:attrNameLst>
                                          <p:attrName>style.visibility</p:attrName>
                                        </p:attrNameLst>
                                      </p:cBhvr>
                                      <p:to>
                                        <p:strVal val="visible"/>
                                      </p:to>
                                    </p:set>
                                    <p:animEffect transition="in" filter="circle(i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750"/>
                                        <p:tgtEl>
                                          <p:spTgt spid="23"/>
                                        </p:tgtEl>
                                      </p:cBhvr>
                                    </p:animEffect>
                                  </p:childTnLst>
                                </p:cTn>
                              </p:par>
                            </p:childTnLst>
                          </p:cTn>
                        </p:par>
                        <p:par>
                          <p:cTn id="68" fill="hold">
                            <p:stCondLst>
                              <p:cond delay="750"/>
                            </p:stCondLst>
                            <p:childTnLst>
                              <p:par>
                                <p:cTn id="69" presetID="6" presetClass="entr" presetSubtype="16" fill="hold" nodeType="afterEffect">
                                  <p:stCondLst>
                                    <p:cond delay="1000"/>
                                  </p:stCondLst>
                                  <p:childTnLst>
                                    <p:set>
                                      <p:cBhvr>
                                        <p:cTn id="70" dur="1" fill="hold">
                                          <p:stCondLst>
                                            <p:cond delay="0"/>
                                          </p:stCondLst>
                                        </p:cTn>
                                        <p:tgtEl>
                                          <p:spTgt spid="31"/>
                                        </p:tgtEl>
                                        <p:attrNameLst>
                                          <p:attrName>style.visibility</p:attrName>
                                        </p:attrNameLst>
                                      </p:cBhvr>
                                      <p:to>
                                        <p:strVal val="visible"/>
                                      </p:to>
                                    </p:set>
                                    <p:animEffect transition="in" filter="circle(in)">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up)">
                                      <p:cBhvr>
                                        <p:cTn id="76" dur="750"/>
                                        <p:tgtEl>
                                          <p:spTgt spid="26"/>
                                        </p:tgtEl>
                                      </p:cBhvr>
                                    </p:animEffect>
                                  </p:childTnLst>
                                </p:cTn>
                              </p:par>
                              <p:par>
                                <p:cTn id="77" presetID="49" presetClass="entr" presetSubtype="0" decel="100000" fill="hold" nodeType="withEffect">
                                  <p:stCondLst>
                                    <p:cond delay="50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style.rotation</p:attrName>
                                        </p:attrNameLst>
                                      </p:cBhvr>
                                      <p:tavLst>
                                        <p:tav tm="0">
                                          <p:val>
                                            <p:fltVal val="360"/>
                                          </p:val>
                                        </p:tav>
                                        <p:tav tm="100000">
                                          <p:val>
                                            <p:fltVal val="0"/>
                                          </p:val>
                                        </p:tav>
                                      </p:tavLst>
                                    </p:anim>
                                    <p:animEffect transition="in" filter="fade">
                                      <p:cBhvr>
                                        <p:cTn id="82" dur="500"/>
                                        <p:tgtEl>
                                          <p:spTgt spid="35"/>
                                        </p:tgtEl>
                                      </p:cBhvr>
                                    </p:animEffect>
                                  </p:childTnLst>
                                </p:cTn>
                              </p:par>
                            </p:childTnLst>
                          </p:cTn>
                        </p:par>
                        <p:par>
                          <p:cTn id="83" fill="hold">
                            <p:stCondLst>
                              <p:cond delay="1000"/>
                            </p:stCondLst>
                            <p:childTnLst>
                              <p:par>
                                <p:cTn id="84" presetID="6" presetClass="entr" presetSubtype="16" fill="hold" nodeType="afterEffect">
                                  <p:stCondLst>
                                    <p:cond delay="1000"/>
                                  </p:stCondLst>
                                  <p:childTnLst>
                                    <p:set>
                                      <p:cBhvr>
                                        <p:cTn id="85" dur="1" fill="hold">
                                          <p:stCondLst>
                                            <p:cond delay="0"/>
                                          </p:stCondLst>
                                        </p:cTn>
                                        <p:tgtEl>
                                          <p:spTgt spid="42"/>
                                        </p:tgtEl>
                                        <p:attrNameLst>
                                          <p:attrName>style.visibility</p:attrName>
                                        </p:attrNameLst>
                                      </p:cBhvr>
                                      <p:to>
                                        <p:strVal val="visible"/>
                                      </p:to>
                                    </p:set>
                                    <p:animEffect transition="in" filter="circle(in)">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up)">
                                      <p:cBhvr>
                                        <p:cTn id="91" dur="750"/>
                                        <p:tgtEl>
                                          <p:spTgt spid="36"/>
                                        </p:tgtEl>
                                      </p:cBhvr>
                                    </p:animEffect>
                                  </p:childTnLst>
                                </p:cTn>
                              </p:par>
                            </p:childTnLst>
                          </p:cTn>
                        </p:par>
                        <p:par>
                          <p:cTn id="92" fill="hold">
                            <p:stCondLst>
                              <p:cond delay="750"/>
                            </p:stCondLst>
                            <p:childTnLst>
                              <p:par>
                                <p:cTn id="93" presetID="6" presetClass="entr" presetSubtype="16" fill="hold" nodeType="afterEffect">
                                  <p:stCondLst>
                                    <p:cond delay="1000"/>
                                  </p:stCondLst>
                                  <p:childTnLst>
                                    <p:set>
                                      <p:cBhvr>
                                        <p:cTn id="94" dur="1" fill="hold">
                                          <p:stCondLst>
                                            <p:cond delay="0"/>
                                          </p:stCondLst>
                                        </p:cTn>
                                        <p:tgtEl>
                                          <p:spTgt spid="43"/>
                                        </p:tgtEl>
                                        <p:attrNameLst>
                                          <p:attrName>style.visibility</p:attrName>
                                        </p:attrNameLst>
                                      </p:cBhvr>
                                      <p:to>
                                        <p:strVal val="visible"/>
                                      </p:to>
                                    </p:set>
                                    <p:animEffect transition="in" filter="circle(in)">
                                      <p:cBhvr>
                                        <p:cTn id="95" dur="5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489236"/>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0956" y="4321535"/>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87471"/>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203" y="3952732"/>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4224" y="5710762"/>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598458" y="2470706"/>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Kẻ bảng và thống kê</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70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D679B85-E106-453A-AF07-25CA0CB720A6}"/>
              </a:ext>
            </a:extLst>
          </p:cNvPr>
          <p:cNvGraphicFramePr>
            <a:graphicFrameLocks noGrp="1"/>
          </p:cNvGraphicFramePr>
          <p:nvPr>
            <p:extLst>
              <p:ext uri="{D42A27DB-BD31-4B8C-83A1-F6EECF244321}">
                <p14:modId xmlns:p14="http://schemas.microsoft.com/office/powerpoint/2010/main" val="3807552184"/>
              </p:ext>
            </p:extLst>
          </p:nvPr>
        </p:nvGraphicFramePr>
        <p:xfrm>
          <a:off x="1655438" y="1728453"/>
          <a:ext cx="8876256" cy="3657600"/>
        </p:xfrm>
        <a:graphic>
          <a:graphicData uri="http://schemas.openxmlformats.org/drawingml/2006/table">
            <a:tbl>
              <a:tblPr firstRow="1" firstCol="1" bandRow="1">
                <a:tableStyleId>{5C22544A-7EE6-4342-B048-85BDC9FD1C3A}</a:tableStyleId>
              </a:tblPr>
              <a:tblGrid>
                <a:gridCol w="1701726">
                  <a:extLst>
                    <a:ext uri="{9D8B030D-6E8A-4147-A177-3AD203B41FA5}">
                      <a16:colId xmlns:a16="http://schemas.microsoft.com/office/drawing/2014/main" val="565563447"/>
                    </a:ext>
                  </a:extLst>
                </a:gridCol>
                <a:gridCol w="3034891">
                  <a:extLst>
                    <a:ext uri="{9D8B030D-6E8A-4147-A177-3AD203B41FA5}">
                      <a16:colId xmlns:a16="http://schemas.microsoft.com/office/drawing/2014/main" val="1809714199"/>
                    </a:ext>
                  </a:extLst>
                </a:gridCol>
                <a:gridCol w="1517446">
                  <a:extLst>
                    <a:ext uri="{9D8B030D-6E8A-4147-A177-3AD203B41FA5}">
                      <a16:colId xmlns:a16="http://schemas.microsoft.com/office/drawing/2014/main" val="2690399600"/>
                    </a:ext>
                  </a:extLst>
                </a:gridCol>
                <a:gridCol w="2622193">
                  <a:extLst>
                    <a:ext uri="{9D8B030D-6E8A-4147-A177-3AD203B41FA5}">
                      <a16:colId xmlns:a16="http://schemas.microsoft.com/office/drawing/2014/main" val="1592437253"/>
                    </a:ext>
                  </a:extLst>
                </a:gridCol>
              </a:tblGrid>
              <a:tr h="495300">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Thứ tự đoạn văn trong </a:t>
                      </a:r>
                      <a:r>
                        <a:rPr lang="en-US" sz="2000">
                          <a:solidFill>
                            <a:srgbClr val="002060"/>
                          </a:solidFill>
                          <a:effectLst/>
                          <a:latin typeface="Times New Roman" panose="02020603050405020304" pitchFamily="18" charset="0"/>
                          <a:cs typeface="Times New Roman" panose="02020603050405020304" pitchFamily="18" charset="0"/>
                        </a:rPr>
                        <a:t>VB</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Điểm mở đầu và điểm kết thúc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Ý chính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Chức năng của đoạn văn trong văn bản</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8396924"/>
                  </a:ext>
                </a:extLst>
              </a:tr>
              <a:tr h="965200">
                <a:tc>
                  <a:txBody>
                    <a:bodyPr/>
                    <a:lstStyle/>
                    <a:p>
                      <a:pPr algn="just">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Đoạn 3 (Trái đất - nơi cư ngụ của muôn loài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Điểm mở đầu: Muôn loài tồn tại trên Trái đất; Điểm kết thúc: Tất cả sự sống trên Trái đất đều tồn tại, phát triển theo những quy luật sinh học bí ẩn, lạ lùng)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Sự sống trên Trái Đất thật phong phú, muôn màu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Làm rõ nét thêm nội dung của văn bản: Trái đất là cái nôi của sự sống đối với muôn loài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37191157"/>
                  </a:ext>
                </a:extLst>
              </a:tr>
            </a:tbl>
          </a:graphicData>
        </a:graphic>
      </p:graphicFrame>
    </p:spTree>
    <p:extLst>
      <p:ext uri="{BB962C8B-B14F-4D97-AF65-F5344CB8AC3E}">
        <p14:creationId xmlns:p14="http://schemas.microsoft.com/office/powerpoint/2010/main" val="1306112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04</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5008798" y="1822835"/>
            <a:ext cx="4451140" cy="3567564"/>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5301026" y="2584596"/>
            <a:ext cx="3820108" cy="2308324"/>
          </a:xfrm>
          <a:prstGeom prst="rect">
            <a:avLst/>
          </a:prstGeom>
        </p:spPr>
        <p:txBody>
          <a:bodyPr wrap="square">
            <a:spAutoFit/>
          </a:bodyPr>
          <a:lstStyle/>
          <a:p>
            <a:pPr algn="just">
              <a:spcAft>
                <a:spcPts val="0"/>
              </a:spcAft>
            </a:pP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 sử VB vừa học cần được bổ sung thêm một số đoạn văn nữa. Hãy viết một đoạn văn ngắn đáp ứng yêu cầu này và dự kiến vị trí mà nó nó được đặt trong văn bản?</a:t>
            </a:r>
            <a:endParaRPr lang="en-US" sz="2000">
              <a:effectLst/>
              <a:latin typeface=".VnTime"/>
              <a:ea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 vụ</a:t>
            </a:r>
            <a:endParaRPr kumimoji="0" lang="zh-CN" altLang="en-US"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551199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99" y="0"/>
            <a:ext cx="11624121" cy="6440557"/>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9418" y="5877044"/>
            <a:ext cx="491627" cy="490454"/>
          </a:xfrm>
          <a:prstGeom prst="rect">
            <a:avLst/>
          </a:prstGeom>
        </p:spPr>
      </p:pic>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0131">
            <a:off x="10730762" y="-54665"/>
            <a:ext cx="1490639" cy="1064571"/>
          </a:xfrm>
          <a:prstGeom prst="rect">
            <a:avLst/>
          </a:prstGeom>
          <a:effectLst>
            <a:outerShdw blurRad="50800" dist="38100" dir="2700000" algn="tl" rotWithShape="0">
              <a:prstClr val="black">
                <a:alpha val="10000"/>
              </a:prstClr>
            </a:outerShdw>
          </a:effectLst>
        </p:spPr>
      </p:pic>
      <p:sp>
        <p:nvSpPr>
          <p:cNvPr id="3" name="Rectangle 2">
            <a:extLst>
              <a:ext uri="{FF2B5EF4-FFF2-40B4-BE49-F238E27FC236}">
                <a16:creationId xmlns:a16="http://schemas.microsoft.com/office/drawing/2014/main" id="{10E4F7AE-BD2C-431E-A384-0A4F91A556BF}"/>
              </a:ext>
            </a:extLst>
          </p:cNvPr>
          <p:cNvSpPr/>
          <p:nvPr/>
        </p:nvSpPr>
        <p:spPr>
          <a:xfrm>
            <a:off x="1086944" y="81195"/>
            <a:ext cx="10131222" cy="6186309"/>
          </a:xfrm>
          <a:prstGeom prst="rect">
            <a:avLst/>
          </a:prstGeom>
        </p:spPr>
        <p:txBody>
          <a:bodyPr wrap="square">
            <a:spAutoFit/>
          </a:bodyPr>
          <a:lstStyle/>
          <a:p>
            <a:pPr algn="just">
              <a:lnSpc>
                <a:spcPct val="150000"/>
              </a:lnSpc>
              <a:spcAft>
                <a:spcPts val="0"/>
              </a:spcAft>
            </a:pPr>
            <a:r>
              <a:rPr lang="en-US" sz="24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4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việc</a:t>
            </a:r>
            <a:r>
              <a:rPr lang="en-US" sz="24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nhân</a:t>
            </a:r>
            <a:r>
              <a:rPr lang="en-US" sz="24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loại</a:t>
            </a:r>
            <a:r>
              <a:rPr lang="en-US" sz="24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24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Làm</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nào</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bảo</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vệ</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Trái</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Đất</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ngôi</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chung</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phải</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là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hỏi</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dành</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riêng</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cho</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cứ</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cá</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nào</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mà</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đó</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là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hỏi</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toàn</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số</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biện</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pháp</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thiết</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thực</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mà</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chúng</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ta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làm</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trước</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latin typeface="Times New Roman" panose="02020603050405020304" pitchFamily="18" charset="0"/>
                <a:ea typeface="SimSun" panose="02010600030101010101" pitchFamily="2" charset="-122"/>
                <a:cs typeface="Times New Roman" panose="02020603050405020304" pitchFamily="18" charset="0"/>
              </a:rPr>
              <a:t>hết</a:t>
            </a:r>
            <a:r>
              <a:rPr lang="en-US" sz="2000" i="1" kern="100" dirty="0">
                <a:latin typeface="Times New Roman" panose="02020603050405020304" pitchFamily="18" charset="0"/>
                <a:ea typeface="SimSun" panose="02010600030101010101" pitchFamily="2" charset="-122"/>
                <a:cs typeface="Times New Roman" panose="02020603050405020304" pitchFamily="18" charset="0"/>
              </a:rPr>
              <a:t> là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sạch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chấp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khỏe</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dọn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thải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bừa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là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khói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bụi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u="sng" dirty="0" err="1">
                <a:latin typeface="Times New Roman" panose="02020603050405020304" pitchFamily="18" charset="0"/>
                <a:ea typeface="Times New Roman" panose="02020603050405020304" pitchFamily="18" charset="0"/>
                <a:cs typeface="Times New Roman" panose="02020603050405020304" pitchFamily="18" charset="0"/>
                <a:hlinkClick r:id="rId13"/>
              </a:rPr>
              <a:t>xanh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là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hủy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thói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quen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đựng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vải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giấy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túi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u="sng"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4"/>
              </a:rPr>
              <a:t>xanh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ô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nhiễm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u="sng"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5"/>
              </a:rPr>
              <a:t>xanh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sạch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2518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3213264"/>
            <a:ext cx="4524899" cy="3705057"/>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468286" y="2577333"/>
            <a:ext cx="6752929" cy="3300319"/>
          </a:xfrm>
          <a:prstGeom prst="rect">
            <a:avLst/>
          </a:prstGeom>
          <a:noFill/>
        </p:spPr>
        <p:txBody>
          <a:bodyPr wrap="square" lIns="97021" tIns="48510" rIns="97021" bIns="48510" rtlCol="0">
            <a:spAutoFit/>
          </a:bodyPr>
          <a:lstStyle/>
          <a:p>
            <a:pPr algn="just">
              <a:lnSpc>
                <a:spcPct val="150000"/>
              </a:lnSpc>
            </a:pPr>
            <a:r>
              <a:rPr lang="zh-CN" altLang="en-US" sz="44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đầu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lớp</a:t>
            </a:r>
            <a:r>
              <a:rPr lang="en-US" sz="2800" b="1" i="1" dirty="0">
                <a:latin typeface="Times New Roman" panose="02020603050405020304" pitchFamily="18" charset="0"/>
                <a:cs typeface="Times New Roman" panose="02020603050405020304" pitchFamily="18" charset="0"/>
              </a:rPr>
              <a:t> 6, </a:t>
            </a:r>
            <a:r>
              <a:rPr lang="en-US" sz="2800" b="1" i="1" dirty="0" err="1">
                <a:latin typeface="Times New Roman" panose="02020603050405020304" pitchFamily="18" charset="0"/>
                <a:cs typeface="Times New Roman" panose="02020603050405020304" pitchFamily="18" charset="0"/>
              </a:rPr>
              <a:t>chúng</a:t>
            </a:r>
            <a:r>
              <a:rPr lang="en-US" sz="2800" b="1" i="1" dirty="0">
                <a:latin typeface="Times New Roman" panose="02020603050405020304" pitchFamily="18" charset="0"/>
                <a:cs typeface="Times New Roman" panose="02020603050405020304" pitchFamily="18" charset="0"/>
              </a:rPr>
              <a:t> ta </a:t>
            </a:r>
            <a:r>
              <a:rPr lang="en-US" sz="2800" b="1" i="1" dirty="0" err="1">
                <a:latin typeface="Times New Roman" panose="02020603050405020304" pitchFamily="18" charset="0"/>
                <a:cs typeface="Times New Roman" panose="02020603050405020304" pitchFamily="18" charset="0"/>
              </a:rPr>
              <a:t>đã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lgn="just">
              <a:lnSpc>
                <a:spcPct val="150000"/>
              </a:lnSpc>
            </a:pPr>
            <a:endParaRPr lang="zh-CN" altLang="en-US" sz="44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thành</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21148" y="-450440"/>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8708" y="4406755"/>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104" y="5678706"/>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20" name="TextBox 9">
            <a:extLst>
              <a:ext uri="{FF2B5EF4-FFF2-40B4-BE49-F238E27FC236}">
                <a16:creationId xmlns:a16="http://schemas.microsoft.com/office/drawing/2014/main" id="{CCC40765-77F5-4FCC-89FF-F0F774A23710}"/>
              </a:ext>
            </a:extLst>
          </p:cNvPr>
          <p:cNvSpPr txBox="1">
            <a:spLocks/>
          </p:cNvSpPr>
          <p:nvPr/>
        </p:nvSpPr>
        <p:spPr>
          <a:xfrm>
            <a:off x="2139590" y="2521691"/>
            <a:ext cx="3289108" cy="2052477"/>
          </a:xfrm>
          <a:prstGeom prst="rect">
            <a:avLst/>
          </a:prstGeom>
        </p:spPr>
        <p:txBody>
          <a:bodyPr vert="horz" wrap="square" lIns="480000" tIns="0" rIns="0" bIns="0" anchor="ctr" anchorCtr="0">
            <a:noAutofit/>
          </a:bodyPr>
          <a:lstStyle/>
          <a:p>
            <a:pPr algn="ctr"/>
            <a:r>
              <a:rPr lang="en-US" sz="2400" b="1" i="1" dirty="0" err="1">
                <a:latin typeface="Times New Roman" panose="02020603050405020304" pitchFamily="18" charset="0"/>
                <a:cs typeface="Times New Roman" panose="02020603050405020304" pitchFamily="18" charset="0"/>
              </a:rPr>
              <a:t>Gv</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yêu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cầu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hs</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lấy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tin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làm</a:t>
            </a:r>
            <a:r>
              <a:rPr lang="en-US" sz="2400" b="1" i="1" dirty="0">
                <a:latin typeface="Times New Roman" panose="02020603050405020304" pitchFamily="18" charset="0"/>
                <a:cs typeface="Times New Roman" panose="02020603050405020304" pitchFamily="18" charset="0"/>
              </a:rPr>
              <a:t> ở </a:t>
            </a:r>
            <a:r>
              <a:rPr lang="en-US" sz="2400" b="1" i="1" dirty="0" err="1">
                <a:latin typeface="Times New Roman" panose="02020603050405020304" pitchFamily="18" charset="0"/>
                <a:cs typeface="Times New Roman" panose="02020603050405020304" pitchFamily="18" charset="0"/>
              </a:rPr>
              <a:t>tiết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trước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về</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đoạn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niệm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đoạn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a:t>
            </a:r>
            <a:endParaRPr lang="zh-CN" altLang="en-US" sz="36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4" name="TextBox 9">
            <a:extLst>
              <a:ext uri="{FF2B5EF4-FFF2-40B4-BE49-F238E27FC236}">
                <a16:creationId xmlns:a16="http://schemas.microsoft.com/office/drawing/2014/main" id="{CCC40765-77F5-4FCC-89FF-F0F774A23710}"/>
              </a:ext>
            </a:extLst>
          </p:cNvPr>
          <p:cNvSpPr txBox="1">
            <a:spLocks/>
          </p:cNvSpPr>
          <p:nvPr/>
        </p:nvSpPr>
        <p:spPr>
          <a:xfrm>
            <a:off x="6605181" y="2354278"/>
            <a:ext cx="3289108" cy="2052477"/>
          </a:xfrm>
          <a:prstGeom prst="rect">
            <a:avLst/>
          </a:prstGeom>
        </p:spPr>
        <p:txBody>
          <a:bodyPr vert="horz" wrap="square" lIns="480000" tIns="0" rIns="0" bIns="0" anchor="ctr" anchorCtr="0">
            <a:noAutofit/>
          </a:bodyPr>
          <a:lstStyle/>
          <a:p>
            <a:pPr algn="ctr"/>
            <a:r>
              <a:rPr lang="en-US" sz="2400" b="1" i="1" dirty="0" err="1">
                <a:latin typeface="Times New Roman" panose="02020603050405020304" pitchFamily="18" charset="0"/>
                <a:cs typeface="Times New Roman" panose="02020603050405020304" pitchFamily="18" charset="0"/>
              </a:rPr>
              <a:t>Chỉ</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đặc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loại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a:t>
            </a:r>
            <a:endParaRPr lang="zh-CN" altLang="en-US" sz="36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6535401" y="1428331"/>
            <a:ext cx="3943667" cy="3421060"/>
            <a:chOff x="6281530" y="1497546"/>
            <a:chExt cx="4119983" cy="3751203"/>
          </a:xfrm>
        </p:grpSpPr>
        <p:grpSp>
          <p:nvGrpSpPr>
            <p:cNvPr id="215" name="组合 214"/>
            <p:cNvGrpSpPr/>
            <p:nvPr/>
          </p:nvGrpSpPr>
          <p:grpSpPr>
            <a:xfrm>
              <a:off x="6281530" y="1788799"/>
              <a:ext cx="4119983" cy="3459950"/>
              <a:chOff x="1918357" y="1491175"/>
              <a:chExt cx="4119983" cy="3459950"/>
            </a:xfrm>
          </p:grpSpPr>
          <p:sp>
            <p:nvSpPr>
              <p:cNvPr id="216" name="任意多边形 215"/>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任意多边形 21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nvGrpSpPr>
          <p:cNvPr id="12" name="组合 11"/>
          <p:cNvGrpSpPr/>
          <p:nvPr/>
        </p:nvGrpSpPr>
        <p:grpSpPr>
          <a:xfrm>
            <a:off x="1141063" y="1687908"/>
            <a:ext cx="4781973" cy="4159355"/>
            <a:chOff x="1679766" y="1358468"/>
            <a:chExt cx="4119983" cy="4132675"/>
          </a:xfrm>
        </p:grpSpPr>
        <p:grpSp>
          <p:nvGrpSpPr>
            <p:cNvPr id="11" name="组合 10"/>
            <p:cNvGrpSpPr/>
            <p:nvPr/>
          </p:nvGrpSpPr>
          <p:grpSpPr>
            <a:xfrm>
              <a:off x="1679766" y="1358468"/>
              <a:ext cx="4119983" cy="3459950"/>
              <a:chOff x="1918357" y="1491175"/>
              <a:chExt cx="4119983" cy="3459950"/>
            </a:xfrm>
          </p:grpSpPr>
          <p:sp>
            <p:nvSpPr>
              <p:cNvPr id="5" name="任意多边形 4"/>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1603" y="3919950"/>
              <a:ext cx="1370330" cy="1571193"/>
            </a:xfrm>
            <a:prstGeom prst="rect">
              <a:avLst/>
            </a:prstGeom>
          </p:spPr>
        </p:pic>
      </p:grpSp>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1000"/>
                                        <p:tgtEl>
                                          <p:spTgt spid="120"/>
                                        </p:tgtEl>
                                      </p:cBhvr>
                                    </p:animEffect>
                                    <p:anim calcmode="lin" valueType="num">
                                      <p:cBhvr>
                                        <p:cTn id="40" dur="1000" fill="hold"/>
                                        <p:tgtEl>
                                          <p:spTgt spid="120"/>
                                        </p:tgtEl>
                                        <p:attrNameLst>
                                          <p:attrName>ppt_x</p:attrName>
                                        </p:attrNameLst>
                                      </p:cBhvr>
                                      <p:tavLst>
                                        <p:tav tm="0">
                                          <p:val>
                                            <p:strVal val="#ppt_x"/>
                                          </p:val>
                                        </p:tav>
                                        <p:tav tm="100000">
                                          <p:val>
                                            <p:strVal val="#ppt_x"/>
                                          </p:val>
                                        </p:tav>
                                      </p:tavLst>
                                    </p:anim>
                                    <p:anim calcmode="lin" valueType="num">
                                      <p:cBhvr>
                                        <p:cTn id="41"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4"/>
                                        </p:tgtEl>
                                        <p:attrNameLst>
                                          <p:attrName>style.visibility</p:attrName>
                                        </p:attrNameLst>
                                      </p:cBhvr>
                                      <p:to>
                                        <p:strVal val="visible"/>
                                      </p:to>
                                    </p:set>
                                    <p:animEffect transition="in" filter="fade">
                                      <p:cBhvr>
                                        <p:cTn id="46" dur="1000"/>
                                        <p:tgtEl>
                                          <p:spTgt spid="214"/>
                                        </p:tgtEl>
                                      </p:cBhvr>
                                    </p:animEffect>
                                    <p:anim calcmode="lin" valueType="num">
                                      <p:cBhvr>
                                        <p:cTn id="47" dur="1000" fill="hold"/>
                                        <p:tgtEl>
                                          <p:spTgt spid="214"/>
                                        </p:tgtEl>
                                        <p:attrNameLst>
                                          <p:attrName>ppt_x</p:attrName>
                                        </p:attrNameLst>
                                      </p:cBhvr>
                                      <p:tavLst>
                                        <p:tav tm="0">
                                          <p:val>
                                            <p:strVal val="#ppt_x"/>
                                          </p:val>
                                        </p:tav>
                                        <p:tav tm="100000">
                                          <p:val>
                                            <p:strVal val="#ppt_x"/>
                                          </p:val>
                                        </p:tav>
                                      </p:tavLst>
                                    </p:anim>
                                    <p:anim calcmode="lin" valueType="num">
                                      <p:cBhvr>
                                        <p:cTn id="48"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227915" y="2854485"/>
            <a:ext cx="5656047" cy="2590050"/>
          </a:xfrm>
          <a:prstGeom prst="rect">
            <a:avLst/>
          </a:prstGeom>
        </p:spPr>
        <p:txBody>
          <a:bodyPr vert="horz" wrap="square" lIns="480000" tIns="0" rIns="0" bIns="0" anchor="ctr" anchorCtr="0">
            <a:noAutofit/>
          </a:bodyPr>
          <a:lstStyle/>
          <a:p>
            <a:pPr algn="ct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là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xúc</a:t>
            </a:r>
            <a:r>
              <a:rPr lang="en-US" sz="2400" b="1" dirty="0">
                <a:latin typeface="Times New Roman" panose="02020603050405020304" pitchFamily="18" charset="0"/>
                <a:cs typeface="Times New Roman" panose="02020603050405020304" pitchFamily="18" charset="0"/>
              </a:rPr>
              <a:t>..</a:t>
            </a:r>
          </a:p>
          <a:p>
            <a:pPr algn="ctr">
              <a:lnSpc>
                <a:spcPct val="150000"/>
              </a:lnSpc>
              <a:buClr>
                <a:schemeClr val="tx1">
                  <a:lumMod val="50000"/>
                  <a:lumOff val="50000"/>
                </a:schemeClr>
              </a:buClr>
            </a:pPr>
            <a:endParaRPr lang="zh-CN" altLang="en-US" sz="40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4846" y="2246812"/>
            <a:ext cx="10189028"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là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xoay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a:t>
            </a:r>
          </a:p>
          <a:p>
            <a:pPr algn="just"/>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lùi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a:t>
            </a:r>
          </a:p>
        </p:txBody>
      </p:sp>
      <p:pic>
        <p:nvPicPr>
          <p:cNvPr id="6" name="图片 6"/>
          <p:cNvPicPr>
            <a:picLocks noChangeAspect="1"/>
          </p:cNvPicPr>
          <p:nvPr/>
        </p:nvPicPr>
        <p:blipFill rotWithShape="1">
          <a:blip r:embed="rId2">
            <a:extLst>
              <a:ext uri="{28A0092B-C50C-407E-A947-70E740481C1C}">
                <a14:useLocalDpi xmlns:a14="http://schemas.microsoft.com/office/drawing/2010/main" val="0"/>
              </a:ext>
            </a:extLst>
          </a:blip>
          <a:srcRect r="80689" b="55653"/>
          <a:stretch/>
        </p:blipFill>
        <p:spPr>
          <a:xfrm>
            <a:off x="271965" y="1038716"/>
            <a:ext cx="1333548" cy="1208096"/>
          </a:xfrm>
          <a:prstGeom prst="rect">
            <a:avLst/>
          </a:prstGeom>
        </p:spPr>
      </p:pic>
      <p:pic>
        <p:nvPicPr>
          <p:cNvPr id="7"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44" y="689614"/>
            <a:ext cx="801260" cy="1395528"/>
          </a:xfrm>
          <a:prstGeom prst="rect">
            <a:avLst/>
          </a:prstGeom>
        </p:spPr>
      </p:pic>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968" y="4963027"/>
            <a:ext cx="1311756" cy="1406202"/>
          </a:xfrm>
          <a:prstGeom prst="rect">
            <a:avLst/>
          </a:prstGeom>
        </p:spPr>
      </p:pic>
      <p:pic>
        <p:nvPicPr>
          <p:cNvPr id="9"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5494" y="4237857"/>
            <a:ext cx="1089010" cy="1126999"/>
          </a:xfrm>
          <a:prstGeom prst="rect">
            <a:avLst/>
          </a:prstGeom>
        </p:spPr>
      </p:pic>
    </p:spTree>
    <p:extLst>
      <p:ext uri="{BB962C8B-B14F-4D97-AF65-F5344CB8AC3E}">
        <p14:creationId xmlns:p14="http://schemas.microsoft.com/office/powerpoint/2010/main" val="13552103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4" presetClass="entr" presetSubtype="1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42" presetClass="entr" presetSubtype="0" fill="hold" nodeType="with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79" y="113978"/>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5862" y="5577214"/>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0" name="组合 9"/>
          <p:cNvGrpSpPr/>
          <p:nvPr/>
        </p:nvGrpSpPr>
        <p:grpSpPr>
          <a:xfrm>
            <a:off x="1209175" y="1417109"/>
            <a:ext cx="2745073" cy="2669124"/>
            <a:chOff x="1658599" y="1267948"/>
            <a:chExt cx="2029661" cy="2284529"/>
          </a:xfrm>
        </p:grpSpPr>
        <p:sp>
          <p:nvSpPr>
            <p:cNvPr id="9" name="泪滴形 8"/>
            <p:cNvSpPr/>
            <p:nvPr/>
          </p:nvSpPr>
          <p:spPr>
            <a:xfrm rot="8332196">
              <a:off x="1658599" y="1308859"/>
              <a:ext cx="2029661" cy="2243618"/>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05983" y="1267948"/>
              <a:ext cx="1911799" cy="22187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392422" y="1124655"/>
            <a:ext cx="3027160" cy="3063585"/>
            <a:chOff x="886355" y="1097201"/>
            <a:chExt cx="2086949" cy="2404580"/>
          </a:xfrm>
        </p:grpSpPr>
        <p:sp>
          <p:nvSpPr>
            <p:cNvPr id="47" name="泪滴形 46"/>
            <p:cNvSpPr/>
            <p:nvPr/>
          </p:nvSpPr>
          <p:spPr>
            <a:xfrm rot="8332196">
              <a:off x="886355" y="1097201"/>
              <a:ext cx="2086949" cy="2404580"/>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962629" y="1162623"/>
              <a:ext cx="1911799" cy="2273734"/>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102160" y="1403903"/>
            <a:ext cx="2514493" cy="2557005"/>
            <a:chOff x="1586122" y="1123194"/>
            <a:chExt cx="2315082" cy="2354222"/>
          </a:xfrm>
        </p:grpSpPr>
        <p:sp>
          <p:nvSpPr>
            <p:cNvPr id="50" name="泪滴形 49"/>
            <p:cNvSpPr/>
            <p:nvPr/>
          </p:nvSpPr>
          <p:spPr>
            <a:xfrm rot="8332196">
              <a:off x="1586122" y="1123194"/>
              <a:ext cx="2315082" cy="2354222"/>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670561" y="1206705"/>
              <a:ext cx="2158080" cy="2196165"/>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id="{BA470F2E-80F2-4DE8-81CE-707F27B30EC4}"/>
              </a:ext>
            </a:extLst>
          </p:cNvPr>
          <p:cNvSpPr/>
          <p:nvPr/>
        </p:nvSpPr>
        <p:spPr>
          <a:xfrm>
            <a:off x="1397191" y="1909288"/>
            <a:ext cx="2401926" cy="1163690"/>
          </a:xfrm>
          <a:prstGeom prst="rect">
            <a:avLst/>
          </a:prstGeom>
        </p:spPr>
        <p:txBody>
          <a:bodyPr wrap="square">
            <a:noAutofit/>
          </a:bodyPr>
          <a:lstStyle/>
          <a:p>
            <a:pPr algn="ct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tiện</a:t>
            </a:r>
            <a:r>
              <a:rPr lang="en-US" sz="2000" dirty="0">
                <a:latin typeface="Times New Roman" panose="02020603050405020304" pitchFamily="18" charset="0"/>
                <a:cs typeface="Times New Roman" panose="02020603050405020304" pitchFamily="18" charset="0"/>
              </a:rPr>
              <a:t> phi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4664776" y="1523703"/>
            <a:ext cx="2365994" cy="1160457"/>
          </a:xfrm>
          <a:prstGeom prst="rect">
            <a:avLst/>
          </a:prstGeom>
        </p:spPr>
        <p:txBody>
          <a:bodyPr wrap="square">
            <a:noAutofit/>
          </a:bodyPr>
          <a:lstStyle/>
          <a:p>
            <a:pPr algn="ct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a:t>
            </a:r>
          </a:p>
        </p:txBody>
      </p:sp>
      <p:sp>
        <p:nvSpPr>
          <p:cNvPr id="60" name="矩形 59">
            <a:extLst>
              <a:ext uri="{FF2B5EF4-FFF2-40B4-BE49-F238E27FC236}">
                <a16:creationId xmlns:a16="http://schemas.microsoft.com/office/drawing/2014/main" id="{BA470F2E-80F2-4DE8-81CE-707F27B30EC4}"/>
              </a:ext>
            </a:extLst>
          </p:cNvPr>
          <p:cNvSpPr/>
          <p:nvPr/>
        </p:nvSpPr>
        <p:spPr>
          <a:xfrm>
            <a:off x="8439003" y="1920696"/>
            <a:ext cx="1888466" cy="1160457"/>
          </a:xfrm>
          <a:prstGeom prst="rect">
            <a:avLst/>
          </a:prstGeom>
        </p:spPr>
        <p:txBody>
          <a:bodyPr wrap="square">
            <a:noAutofit/>
          </a:bodyPr>
          <a:lstStyle/>
          <a:p>
            <a:pPr algn="ctr">
              <a:buClr>
                <a:schemeClr val="tx1">
                  <a:lumMod val="50000"/>
                  <a:lumOff val="50000"/>
                </a:schemeClr>
              </a:buClr>
            </a:pPr>
            <a:r>
              <a:rPr lang="en-US" sz="2000">
                <a:latin typeface="Times New Roman" panose="02020603050405020304" pitchFamily="18" charset="0"/>
                <a:cs typeface="Times New Roman" panose="02020603050405020304" pitchFamily="18" charset="0"/>
              </a:rPr>
              <a:t>Căn cứ vào chức năng chính của văn bản để xác định được loại văn bản đó.</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1635179" y="4356510"/>
            <a:ext cx="8224119" cy="1013939"/>
            <a:chOff x="2397077" y="3943753"/>
            <a:chExt cx="7443807" cy="1013939"/>
          </a:xfrm>
        </p:grpSpPr>
        <p:cxnSp>
          <p:nvCxnSpPr>
            <p:cNvPr id="38" name="直接连接符 37">
              <a:extLst>
                <a:ext uri="{FF2B5EF4-FFF2-40B4-BE49-F238E27FC236}">
                  <a16:creationId xmlns:a16="http://schemas.microsoft.com/office/drawing/2014/main"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5" name="文本框 2">
            <a:extLst>
              <a:ext uri="{FF2B5EF4-FFF2-40B4-BE49-F238E27FC236}">
                <a16:creationId xmlns:a16="http://schemas.microsoft.com/office/drawing/2014/main"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36" name="文本框 19">
            <a:extLst>
              <a:ext uri="{FF2B5EF4-FFF2-40B4-BE49-F238E27FC236}">
                <a16:creationId xmlns:a16="http://schemas.microsoft.com/office/drawing/2014/main"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1" name="文本框 19">
            <a:extLst>
              <a:ext uri="{FF2B5EF4-FFF2-40B4-BE49-F238E27FC236}">
                <a16:creationId xmlns:a16="http://schemas.microsoft.com/office/drawing/2014/main" id="{EFCD5606-1675-4631-9797-9B1D9F35DE07}"/>
              </a:ext>
            </a:extLst>
          </p:cNvPr>
          <p:cNvSpPr txBox="1"/>
          <p:nvPr/>
        </p:nvSpPr>
        <p:spPr>
          <a:xfrm>
            <a:off x="4854681" y="5078600"/>
            <a:ext cx="3219502" cy="584775"/>
          </a:xfrm>
          <a:prstGeom prst="rect">
            <a:avLst/>
          </a:prstGeom>
          <a:noFill/>
        </p:spPr>
        <p:txBody>
          <a:bodyPr wrap="square" rtlCol="0">
            <a:spAutoFit/>
          </a:bodyPr>
          <a:lstStyle/>
          <a:p>
            <a:r>
              <a:rPr lang="en-US" altLang="zh-CN"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loại</a:t>
            </a:r>
            <a:endParaRPr lang="zh-CN" altLang="en-US"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anim calcmode="lin" valueType="num">
                                      <p:cBhvr>
                                        <p:cTn id="12" dur="1000" fill="hold"/>
                                        <p:tgtEl>
                                          <p:spTgt spid="97"/>
                                        </p:tgtEl>
                                        <p:attrNameLst>
                                          <p:attrName>ppt_x</p:attrName>
                                        </p:attrNameLst>
                                      </p:cBhvr>
                                      <p:tavLst>
                                        <p:tav tm="0">
                                          <p:val>
                                            <p:strVal val="#ppt_x"/>
                                          </p:val>
                                        </p:tav>
                                        <p:tav tm="100000">
                                          <p:val>
                                            <p:strVal val="#ppt_x"/>
                                          </p:val>
                                        </p:tav>
                                      </p:tavLst>
                                    </p:anim>
                                    <p:anim calcmode="lin" valueType="num">
                                      <p:cBhvr>
                                        <p:cTn id="13" dur="1000" fill="hold"/>
                                        <p:tgtEl>
                                          <p:spTgt spid="9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1000"/>
                                        <p:tgtEl>
                                          <p:spTgt spid="98"/>
                                        </p:tgtEl>
                                      </p:cBhvr>
                                    </p:animEffect>
                                    <p:anim calcmode="lin" valueType="num">
                                      <p:cBhvr>
                                        <p:cTn id="17" dur="1000" fill="hold"/>
                                        <p:tgtEl>
                                          <p:spTgt spid="98"/>
                                        </p:tgtEl>
                                        <p:attrNameLst>
                                          <p:attrName>ppt_x</p:attrName>
                                        </p:attrNameLst>
                                      </p:cBhvr>
                                      <p:tavLst>
                                        <p:tav tm="0">
                                          <p:val>
                                            <p:strVal val="#ppt_x"/>
                                          </p:val>
                                        </p:tav>
                                        <p:tav tm="100000">
                                          <p:val>
                                            <p:strVal val="#ppt_x"/>
                                          </p:val>
                                        </p:tav>
                                      </p:tavLst>
                                    </p:anim>
                                    <p:anim calcmode="lin" valueType="num">
                                      <p:cBhvr>
                                        <p:cTn id="18" dur="1000" fill="hold"/>
                                        <p:tgtEl>
                                          <p:spTgt spid="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par>
                                <p:cTn id="31" presetID="47" presetClass="entr" presetSubtype="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10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ppt_x"/>
                                          </p:val>
                                        </p:tav>
                                        <p:tav tm="100000">
                                          <p:val>
                                            <p:strVal val="#ppt_x"/>
                                          </p:val>
                                        </p:tav>
                                      </p:tavLst>
                                    </p:anim>
                                    <p:anim calcmode="lin" valueType="num">
                                      <p:cBhvr additive="base">
                                        <p:cTn id="6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56325"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6077977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TotalTime>
  <Words>1011</Words>
  <Application>Microsoft Office PowerPoint</Application>
  <PresentationFormat>Widescreen</PresentationFormat>
  <Paragraphs>140</Paragraphs>
  <Slides>24</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微软雅黑</vt:lpstr>
      <vt:lpstr>SimSun</vt:lpstr>
      <vt:lpstr>SimSun</vt:lpstr>
      <vt:lpstr>.VnTime</vt:lpstr>
      <vt:lpstr>AR PShinChanPOP</vt:lpstr>
      <vt:lpstr>Arial</vt:lpstr>
      <vt:lpstr>Calibri</vt:lpstr>
      <vt:lpstr>Calibri Light</vt:lpstr>
      <vt:lpstr>Tango BT</vt:lpstr>
      <vt:lpstr>Times New Roman</vt:lpstr>
      <vt:lpstr>思源黑体 CN Light</vt:lpstr>
      <vt:lpstr>汉标中黑体</vt:lpstr>
      <vt:lpstr>造字工房朗宋（非商用）常规体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HP</cp:lastModifiedBy>
  <cp:revision>97</cp:revision>
  <dcterms:created xsi:type="dcterms:W3CDTF">2018-09-02T03:04:13Z</dcterms:created>
  <dcterms:modified xsi:type="dcterms:W3CDTF">2024-04-05T13:38:28Z</dcterms:modified>
</cp:coreProperties>
</file>